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8"/>
  </p:notesMasterIdLst>
  <p:sldIdLst>
    <p:sldId id="282"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0080625" cy="7559675"/>
  <p:notesSz cx="7772400" cy="10058400"/>
  <p:defaultTextStyle>
    <a:defPPr>
      <a:defRPr lang="en-GB"/>
    </a:defPPr>
    <a:lvl1pPr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5pPr>
    <a:lvl6pPr marL="2286000" algn="l" defTabSz="457200" rtl="0" eaLnBrk="1" latinLnBrk="0" hangingPunct="1">
      <a:defRPr kern="1200">
        <a:solidFill>
          <a:schemeClr val="bg1"/>
        </a:solidFill>
        <a:latin typeface="Arial" charset="0"/>
        <a:ea typeface="ＭＳ Ｐゴシック" charset="0"/>
        <a:cs typeface="Arial Unicode MS" charset="0"/>
      </a:defRPr>
    </a:lvl6pPr>
    <a:lvl7pPr marL="2743200" algn="l" defTabSz="457200" rtl="0" eaLnBrk="1" latinLnBrk="0" hangingPunct="1">
      <a:defRPr kern="1200">
        <a:solidFill>
          <a:schemeClr val="bg1"/>
        </a:solidFill>
        <a:latin typeface="Arial" charset="0"/>
        <a:ea typeface="ＭＳ Ｐゴシック" charset="0"/>
        <a:cs typeface="Arial Unicode MS" charset="0"/>
      </a:defRPr>
    </a:lvl7pPr>
    <a:lvl8pPr marL="3200400" algn="l" defTabSz="457200" rtl="0" eaLnBrk="1" latinLnBrk="0" hangingPunct="1">
      <a:defRPr kern="1200">
        <a:solidFill>
          <a:schemeClr val="bg1"/>
        </a:solidFill>
        <a:latin typeface="Arial" charset="0"/>
        <a:ea typeface="ＭＳ Ｐゴシック" charset="0"/>
        <a:cs typeface="Arial Unicode MS" charset="0"/>
      </a:defRPr>
    </a:lvl8pPr>
    <a:lvl9pPr marL="3657600" algn="l" defTabSz="457200" rtl="0" eaLnBrk="1" latinLnBrk="0" hangingPunct="1">
      <a:defRPr kern="1200">
        <a:solidFill>
          <a:schemeClr val="bg1"/>
        </a:solidFill>
        <a:latin typeface="Arial" charset="0"/>
        <a:ea typeface="ＭＳ Ｐゴシック" charset="0"/>
        <a:cs typeface="Arial Unicode M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1776" y="-11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360" cap="sq">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0" name="AutoShape 2"/>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1" name="AutoShape 3"/>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2" name="AutoShape 4"/>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3" name="AutoShape 5"/>
          <p:cNvSpPr>
            <a:spLocks noChangeArrowheads="1"/>
          </p:cNvSpPr>
          <p:nvPr/>
        </p:nvSpPr>
        <p:spPr bwMode="auto">
          <a:xfrm>
            <a:off x="0" y="0"/>
            <a:ext cx="7772400" cy="10058400"/>
          </a:xfrm>
          <a:prstGeom prst="roundRect">
            <a:avLst>
              <a:gd name="adj" fmla="val 19"/>
            </a:avLst>
          </a:prstGeom>
          <a:solidFill>
            <a:srgbClr val="FFFFFF">
              <a:alpha val="0"/>
            </a:srgbClr>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4" name="AutoShape 6"/>
          <p:cNvSpPr>
            <a:spLocks noChangeArrowheads="1"/>
          </p:cNvSpPr>
          <p:nvPr/>
        </p:nvSpPr>
        <p:spPr bwMode="auto">
          <a:xfrm>
            <a:off x="0" y="0"/>
            <a:ext cx="7772400" cy="10058400"/>
          </a:xfrm>
          <a:prstGeom prst="roundRect">
            <a:avLst>
              <a:gd name="adj" fmla="val 19"/>
            </a:avLst>
          </a:prstGeom>
          <a:solidFill>
            <a:srgbClr val="FFFFFF">
              <a:alpha val="0"/>
            </a:srgbClr>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5" name="AutoShape 7"/>
          <p:cNvSpPr>
            <a:spLocks noChangeArrowheads="1"/>
          </p:cNvSpPr>
          <p:nvPr/>
        </p:nvSpPr>
        <p:spPr bwMode="auto">
          <a:xfrm>
            <a:off x="0" y="0"/>
            <a:ext cx="7772400" cy="10058400"/>
          </a:xfrm>
          <a:prstGeom prst="roundRect">
            <a:avLst>
              <a:gd name="adj" fmla="val 19"/>
            </a:avLst>
          </a:prstGeom>
          <a:solidFill>
            <a:srgbClr val="FFFFFF">
              <a:alpha val="0"/>
            </a:srgbClr>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6" name="AutoShape 8"/>
          <p:cNvSpPr>
            <a:spLocks noChangeArrowheads="1"/>
          </p:cNvSpPr>
          <p:nvPr/>
        </p:nvSpPr>
        <p:spPr bwMode="auto">
          <a:xfrm>
            <a:off x="0" y="0"/>
            <a:ext cx="7772400" cy="10058400"/>
          </a:xfrm>
          <a:prstGeom prst="roundRect">
            <a:avLst>
              <a:gd name="adj" fmla="val 19"/>
            </a:avLst>
          </a:prstGeom>
          <a:solidFill>
            <a:srgbClr val="FFFFFF">
              <a:alpha val="0"/>
            </a:srgbClr>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7" name="Rectangle 9"/>
          <p:cNvSpPr>
            <a:spLocks noGrp="1" noRot="1" noChangeAspect="1" noChangeArrowheads="1"/>
          </p:cNvSpPr>
          <p:nvPr>
            <p:ph type="sldImg"/>
          </p:nvPr>
        </p:nvSpPr>
        <p:spPr bwMode="auto">
          <a:xfrm>
            <a:off x="1371600" y="763588"/>
            <a:ext cx="5014913" cy="3757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sp>
      <p:sp>
        <p:nvSpPr>
          <p:cNvPr id="2058" name="Rectangle 10"/>
          <p:cNvSpPr>
            <a:spLocks noGrp="1" noChangeArrowheads="1"/>
          </p:cNvSpPr>
          <p:nvPr>
            <p:ph type="body"/>
          </p:nvPr>
        </p:nvSpPr>
        <p:spPr bwMode="auto">
          <a:xfrm>
            <a:off x="777875" y="4776788"/>
            <a:ext cx="6203950" cy="451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endParaRPr lang="en-US"/>
          </a:p>
        </p:txBody>
      </p:sp>
      <p:sp>
        <p:nvSpPr>
          <p:cNvPr id="2059" name="Rectangle 11"/>
          <p:cNvSpPr>
            <a:spLocks noGrp="1" noChangeArrowheads="1"/>
          </p:cNvSpPr>
          <p:nvPr>
            <p:ph type="hdr"/>
          </p:nvPr>
        </p:nvSpPr>
        <p:spPr bwMode="auto">
          <a:xfrm>
            <a:off x="0" y="0"/>
            <a:ext cx="3359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charset="0"/>
              </a:defRPr>
            </a:lvl1pPr>
          </a:lstStyle>
          <a:p>
            <a:endParaRPr lang="en-US"/>
          </a:p>
        </p:txBody>
      </p:sp>
      <p:sp>
        <p:nvSpPr>
          <p:cNvPr id="2060" name="Rectangle 12"/>
          <p:cNvSpPr>
            <a:spLocks noGrp="1" noChangeArrowheads="1"/>
          </p:cNvSpPr>
          <p:nvPr>
            <p:ph type="dt"/>
          </p:nvPr>
        </p:nvSpPr>
        <p:spPr bwMode="auto">
          <a:xfrm>
            <a:off x="4398963" y="0"/>
            <a:ext cx="3359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charset="0"/>
              </a:defRPr>
            </a:lvl1pPr>
          </a:lstStyle>
          <a:p>
            <a:endParaRPr lang="en-US"/>
          </a:p>
        </p:txBody>
      </p:sp>
      <p:sp>
        <p:nvSpPr>
          <p:cNvPr id="2061" name="Rectangle 13"/>
          <p:cNvSpPr>
            <a:spLocks noGrp="1" noChangeArrowheads="1"/>
          </p:cNvSpPr>
          <p:nvPr>
            <p:ph type="ftr"/>
          </p:nvPr>
        </p:nvSpPr>
        <p:spPr bwMode="auto">
          <a:xfrm>
            <a:off x="0" y="9555163"/>
            <a:ext cx="3359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charset="0"/>
              </a:defRPr>
            </a:lvl1pPr>
          </a:lstStyle>
          <a:p>
            <a:endParaRPr lang="en-US"/>
          </a:p>
        </p:txBody>
      </p:sp>
      <p:sp>
        <p:nvSpPr>
          <p:cNvPr id="2062" name="Rectangle 14"/>
          <p:cNvSpPr>
            <a:spLocks noGrp="1" noChangeArrowheads="1"/>
          </p:cNvSpPr>
          <p:nvPr>
            <p:ph type="sldNum"/>
          </p:nvPr>
        </p:nvSpPr>
        <p:spPr bwMode="auto">
          <a:xfrm>
            <a:off x="4398963" y="9555163"/>
            <a:ext cx="3359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lvl1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charset="0"/>
              </a:defRPr>
            </a:lvl1pPr>
          </a:lstStyle>
          <a:p>
            <a:fld id="{C53C6BEF-392F-354E-9384-1E2200BE30F0}" type="slidenum">
              <a:rPr lang="en-US"/>
              <a:pPr/>
              <a:t>‹#›</a:t>
            </a:fld>
            <a:endParaRPr lang="en-US"/>
          </a:p>
        </p:txBody>
      </p:sp>
    </p:spTree>
    <p:extLst>
      <p:ext uri="{BB962C8B-B14F-4D97-AF65-F5344CB8AC3E}">
        <p14:creationId xmlns:p14="http://schemas.microsoft.com/office/powerpoint/2010/main" val="46239890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TextShape 1"/>
          <p:cNvSpPr txBox="1"/>
          <p:nvPr/>
        </p:nvSpPr>
        <p:spPr>
          <a:xfrm>
            <a:off x="777600" y="4776840"/>
            <a:ext cx="6218280" cy="4525920"/>
          </a:xfrm>
          <a:prstGeom prst="rect">
            <a:avLst/>
          </a:pr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9893F6A3-17C9-9E42-973F-8ABFA6E33F49}" type="slidenum">
              <a:rPr lang="en-US"/>
              <a:pPr/>
              <a:t>10</a:t>
            </a:fld>
            <a:endParaRPr lang="en-US"/>
          </a:p>
        </p:txBody>
      </p:sp>
      <p:sp>
        <p:nvSpPr>
          <p:cNvPr id="38913" name="Text Box 1"/>
          <p:cNvSpPr txBox="1">
            <a:spLocks noGrp="1" noRot="1" noChangeAspect="1" noChangeArrowheads="1"/>
          </p:cNvSpPr>
          <p:nvPr>
            <p:ph type="sldImg"/>
          </p:nvPr>
        </p:nvSpPr>
        <p:spPr bwMode="auto">
          <a:xfrm>
            <a:off x="1371600" y="763588"/>
            <a:ext cx="5027613" cy="377031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8914" name="Text Box 2"/>
          <p:cNvSpPr txBox="1">
            <a:spLocks noChangeArrowheads="1"/>
          </p:cNvSpPr>
          <p:nvPr/>
        </p:nvSpPr>
        <p:spPr bwMode="auto">
          <a:xfrm>
            <a:off x="777875" y="4776788"/>
            <a:ext cx="6216650"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1F94F10B-DF45-FD45-B10A-AED82940EADC}" type="slidenum">
              <a:rPr lang="en-US"/>
              <a:pPr/>
              <a:t>11</a:t>
            </a:fld>
            <a:endParaRPr lang="en-US"/>
          </a:p>
        </p:txBody>
      </p:sp>
      <p:sp>
        <p:nvSpPr>
          <p:cNvPr id="39937" name="Text Box 1"/>
          <p:cNvSpPr txBox="1">
            <a:spLocks noGrp="1" noRot="1" noChangeAspect="1" noChangeArrowheads="1"/>
          </p:cNvSpPr>
          <p:nvPr>
            <p:ph type="sldImg"/>
          </p:nvPr>
        </p:nvSpPr>
        <p:spPr bwMode="auto">
          <a:xfrm>
            <a:off x="1371600" y="765175"/>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9938" name="Text Box 2"/>
          <p:cNvSpPr txBox="1">
            <a:spLocks noChangeArrowheads="1"/>
          </p:cNvSpPr>
          <p:nvPr/>
        </p:nvSpPr>
        <p:spPr bwMode="auto">
          <a:xfrm>
            <a:off x="777875" y="4776788"/>
            <a:ext cx="6218238" cy="452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F5411787-C727-3243-8509-AAE198D8D9B5}" type="slidenum">
              <a:rPr lang="en-US"/>
              <a:pPr/>
              <a:t>12</a:t>
            </a:fld>
            <a:endParaRPr lang="en-US"/>
          </a:p>
        </p:txBody>
      </p:sp>
      <p:sp>
        <p:nvSpPr>
          <p:cNvPr id="40961" name="Text Box 1"/>
          <p:cNvSpPr txBox="1">
            <a:spLocks noGrp="1" noRot="1" noChangeAspect="1" noChangeArrowheads="1"/>
          </p:cNvSpPr>
          <p:nvPr>
            <p:ph type="sldImg"/>
          </p:nvPr>
        </p:nvSpPr>
        <p:spPr bwMode="auto">
          <a:xfrm>
            <a:off x="-15846425" y="-12976225"/>
            <a:ext cx="18321338" cy="137414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0962" name="Text Box 2"/>
          <p:cNvSpPr txBox="1">
            <a:spLocks noChangeArrowheads="1"/>
          </p:cNvSpPr>
          <p:nvPr/>
        </p:nvSpPr>
        <p:spPr bwMode="auto">
          <a:xfrm>
            <a:off x="777875" y="4776788"/>
            <a:ext cx="6216650"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C417AD5B-C7D0-AF48-A1ED-A7C0377B5710}" type="slidenum">
              <a:rPr lang="en-US"/>
              <a:pPr/>
              <a:t>13</a:t>
            </a:fld>
            <a:endParaRPr lang="en-US"/>
          </a:p>
        </p:txBody>
      </p:sp>
      <p:sp>
        <p:nvSpPr>
          <p:cNvPr id="41985" name="Text Box 1"/>
          <p:cNvSpPr txBox="1">
            <a:spLocks noGrp="1" noRot="1" noChangeAspect="1" noChangeArrowheads="1"/>
          </p:cNvSpPr>
          <p:nvPr>
            <p:ph type="sldImg"/>
          </p:nvPr>
        </p:nvSpPr>
        <p:spPr bwMode="auto">
          <a:xfrm>
            <a:off x="1371600" y="765175"/>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1986" name="Text Box 2"/>
          <p:cNvSpPr txBox="1">
            <a:spLocks noChangeArrowheads="1"/>
          </p:cNvSpPr>
          <p:nvPr/>
        </p:nvSpPr>
        <p:spPr bwMode="auto">
          <a:xfrm>
            <a:off x="777875" y="4776788"/>
            <a:ext cx="6218238" cy="452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66C3743C-B22E-394A-9266-13F1B60FAB00}" type="slidenum">
              <a:rPr lang="en-US"/>
              <a:pPr/>
              <a:t>14</a:t>
            </a:fld>
            <a:endParaRPr lang="en-US"/>
          </a:p>
        </p:txBody>
      </p:sp>
      <p:sp>
        <p:nvSpPr>
          <p:cNvPr id="43009" name="Text Box 1"/>
          <p:cNvSpPr txBox="1">
            <a:spLocks noGrp="1" noRot="1" noChangeAspect="1" noChangeArrowheads="1"/>
          </p:cNvSpPr>
          <p:nvPr>
            <p:ph type="sldImg"/>
          </p:nvPr>
        </p:nvSpPr>
        <p:spPr bwMode="auto">
          <a:xfrm>
            <a:off x="1371600" y="765175"/>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3010" name="Text Box 2"/>
          <p:cNvSpPr txBox="1">
            <a:spLocks noChangeArrowheads="1"/>
          </p:cNvSpPr>
          <p:nvPr/>
        </p:nvSpPr>
        <p:spPr bwMode="auto">
          <a:xfrm>
            <a:off x="777875" y="4776788"/>
            <a:ext cx="6218238" cy="452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26B45BDE-4DD0-E14F-9D34-B03A07690515}" type="slidenum">
              <a:rPr lang="en-US"/>
              <a:pPr/>
              <a:t>15</a:t>
            </a:fld>
            <a:endParaRPr lang="en-US"/>
          </a:p>
        </p:txBody>
      </p:sp>
      <p:sp>
        <p:nvSpPr>
          <p:cNvPr id="44033" name="Text Box 1"/>
          <p:cNvSpPr txBox="1">
            <a:spLocks noGrp="1" noRot="1" noChangeAspect="1" noChangeArrowheads="1"/>
          </p:cNvSpPr>
          <p:nvPr>
            <p:ph type="sldImg"/>
          </p:nvPr>
        </p:nvSpPr>
        <p:spPr bwMode="auto">
          <a:xfrm>
            <a:off x="1371600" y="765175"/>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4034" name="Text Box 2"/>
          <p:cNvSpPr txBox="1">
            <a:spLocks noChangeArrowheads="1"/>
          </p:cNvSpPr>
          <p:nvPr/>
        </p:nvSpPr>
        <p:spPr bwMode="auto">
          <a:xfrm>
            <a:off x="777875" y="4776788"/>
            <a:ext cx="6218238" cy="452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CF33D3E5-54DA-2940-BD00-D7E4AD170F5B}" type="slidenum">
              <a:rPr lang="en-US"/>
              <a:pPr/>
              <a:t>16</a:t>
            </a:fld>
            <a:endParaRPr lang="en-US"/>
          </a:p>
        </p:txBody>
      </p:sp>
      <p:sp>
        <p:nvSpPr>
          <p:cNvPr id="45057" name="Text Box 1"/>
          <p:cNvSpPr txBox="1">
            <a:spLocks noGrp="1" noRot="1" noChangeAspect="1" noChangeArrowheads="1"/>
          </p:cNvSpPr>
          <p:nvPr>
            <p:ph type="sldImg"/>
          </p:nvPr>
        </p:nvSpPr>
        <p:spPr bwMode="auto">
          <a:xfrm>
            <a:off x="1371600" y="765175"/>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5058" name="Text Box 2"/>
          <p:cNvSpPr txBox="1">
            <a:spLocks noChangeArrowheads="1"/>
          </p:cNvSpPr>
          <p:nvPr/>
        </p:nvSpPr>
        <p:spPr bwMode="auto">
          <a:xfrm>
            <a:off x="777875" y="4776788"/>
            <a:ext cx="6218238" cy="452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C7561EF2-9FDA-604A-B540-2005916BE5CA}" type="slidenum">
              <a:rPr lang="en-US"/>
              <a:pPr/>
              <a:t>17</a:t>
            </a:fld>
            <a:endParaRPr lang="en-US"/>
          </a:p>
        </p:txBody>
      </p:sp>
      <p:sp>
        <p:nvSpPr>
          <p:cNvPr id="46081" name="Text Box 1"/>
          <p:cNvSpPr txBox="1">
            <a:spLocks noGrp="1" noRot="1" noChangeAspect="1" noChangeArrowheads="1"/>
          </p:cNvSpPr>
          <p:nvPr>
            <p:ph type="sldImg"/>
          </p:nvPr>
        </p:nvSpPr>
        <p:spPr bwMode="auto">
          <a:xfrm>
            <a:off x="1371600" y="765175"/>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6082" name="Text Box 2"/>
          <p:cNvSpPr txBox="1">
            <a:spLocks noChangeArrowheads="1"/>
          </p:cNvSpPr>
          <p:nvPr/>
        </p:nvSpPr>
        <p:spPr bwMode="auto">
          <a:xfrm>
            <a:off x="777875" y="4776788"/>
            <a:ext cx="6218238" cy="452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50DD3CE0-971D-4E4B-A386-258A6602E3B4}" type="slidenum">
              <a:rPr lang="en-US"/>
              <a:pPr/>
              <a:t>18</a:t>
            </a:fld>
            <a:endParaRPr lang="en-US"/>
          </a:p>
        </p:txBody>
      </p:sp>
      <p:sp>
        <p:nvSpPr>
          <p:cNvPr id="47105" name="Text Box 1"/>
          <p:cNvSpPr txBox="1">
            <a:spLocks noGrp="1" noRot="1" noChangeAspect="1" noChangeArrowheads="1"/>
          </p:cNvSpPr>
          <p:nvPr>
            <p:ph type="sldImg"/>
          </p:nvPr>
        </p:nvSpPr>
        <p:spPr bwMode="auto">
          <a:xfrm>
            <a:off x="1371600" y="765175"/>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7106" name="Text Box 2"/>
          <p:cNvSpPr txBox="1">
            <a:spLocks noChangeArrowheads="1"/>
          </p:cNvSpPr>
          <p:nvPr/>
        </p:nvSpPr>
        <p:spPr bwMode="auto">
          <a:xfrm>
            <a:off x="777875" y="4776788"/>
            <a:ext cx="6218238" cy="452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959C00DE-AAFF-E240-ABA3-4D00C3D00660}" type="slidenum">
              <a:rPr lang="en-US"/>
              <a:pPr/>
              <a:t>19</a:t>
            </a:fld>
            <a:endParaRPr lang="en-US"/>
          </a:p>
        </p:txBody>
      </p:sp>
      <p:sp>
        <p:nvSpPr>
          <p:cNvPr id="48129" name="Text Box 1"/>
          <p:cNvSpPr txBox="1">
            <a:spLocks noGrp="1" noRot="1" noChangeAspect="1" noChangeArrowheads="1"/>
          </p:cNvSpPr>
          <p:nvPr>
            <p:ph type="sldImg"/>
          </p:nvPr>
        </p:nvSpPr>
        <p:spPr bwMode="auto">
          <a:xfrm>
            <a:off x="1371600" y="765175"/>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8130" name="Text Box 2"/>
          <p:cNvSpPr txBox="1">
            <a:spLocks noChangeArrowheads="1"/>
          </p:cNvSpPr>
          <p:nvPr/>
        </p:nvSpPr>
        <p:spPr bwMode="auto">
          <a:xfrm>
            <a:off x="777875" y="4776788"/>
            <a:ext cx="6218238" cy="452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FC868B0A-3C53-9B49-AA36-544A2F71B801}" type="slidenum">
              <a:rPr lang="en-US"/>
              <a:pPr/>
              <a:t>2</a:t>
            </a:fld>
            <a:endParaRPr lang="en-US"/>
          </a:p>
        </p:txBody>
      </p:sp>
      <p:sp>
        <p:nvSpPr>
          <p:cNvPr id="29697"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9698" name="Text Box 2"/>
          <p:cNvSpPr txBox="1">
            <a:spLocks noChangeArrowheads="1"/>
          </p:cNvSpPr>
          <p:nvPr/>
        </p:nvSpPr>
        <p:spPr bwMode="auto">
          <a:xfrm>
            <a:off x="777875" y="4776788"/>
            <a:ext cx="6218238"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1A76FF7F-9DFB-1840-AEE1-2305987D3D17}" type="slidenum">
              <a:rPr lang="en-US"/>
              <a:pPr/>
              <a:t>20</a:t>
            </a:fld>
            <a:endParaRPr lang="en-US"/>
          </a:p>
        </p:txBody>
      </p:sp>
      <p:sp>
        <p:nvSpPr>
          <p:cNvPr id="49153" name="Text Box 1"/>
          <p:cNvSpPr txBox="1">
            <a:spLocks noGrp="1" noRot="1" noChangeAspect="1" noChangeArrowheads="1"/>
          </p:cNvSpPr>
          <p:nvPr>
            <p:ph type="sldImg"/>
          </p:nvPr>
        </p:nvSpPr>
        <p:spPr bwMode="auto">
          <a:xfrm>
            <a:off x="1371600" y="765175"/>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9154" name="Text Box 2"/>
          <p:cNvSpPr txBox="1">
            <a:spLocks noChangeArrowheads="1"/>
          </p:cNvSpPr>
          <p:nvPr/>
        </p:nvSpPr>
        <p:spPr bwMode="auto">
          <a:xfrm>
            <a:off x="777875" y="4776788"/>
            <a:ext cx="6218238" cy="452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AA2D8A20-3BAF-9E40-8CC2-5ADF5EC7899B}" type="slidenum">
              <a:rPr lang="en-US"/>
              <a:pPr/>
              <a:t>21</a:t>
            </a:fld>
            <a:endParaRPr lang="en-US"/>
          </a:p>
        </p:txBody>
      </p:sp>
      <p:sp>
        <p:nvSpPr>
          <p:cNvPr id="50177" name="Text Box 1"/>
          <p:cNvSpPr txBox="1">
            <a:spLocks noGrp="1" noRot="1" noChangeAspect="1" noChangeArrowheads="1"/>
          </p:cNvSpPr>
          <p:nvPr>
            <p:ph type="sldImg"/>
          </p:nvPr>
        </p:nvSpPr>
        <p:spPr bwMode="auto">
          <a:xfrm>
            <a:off x="1371600" y="765175"/>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0178" name="Text Box 2"/>
          <p:cNvSpPr txBox="1">
            <a:spLocks noChangeArrowheads="1"/>
          </p:cNvSpPr>
          <p:nvPr/>
        </p:nvSpPr>
        <p:spPr bwMode="auto">
          <a:xfrm>
            <a:off x="777875" y="4776788"/>
            <a:ext cx="6218238" cy="452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75FB99BC-C0F3-814C-858C-5E56400181C7}" type="slidenum">
              <a:rPr lang="en-US"/>
              <a:pPr/>
              <a:t>22</a:t>
            </a:fld>
            <a:endParaRPr lang="en-US"/>
          </a:p>
        </p:txBody>
      </p:sp>
      <p:sp>
        <p:nvSpPr>
          <p:cNvPr id="51201" name="Text Box 1"/>
          <p:cNvSpPr txBox="1">
            <a:spLocks noGrp="1" noRot="1" noChangeAspect="1" noChangeArrowheads="1"/>
          </p:cNvSpPr>
          <p:nvPr>
            <p:ph type="sldImg"/>
          </p:nvPr>
        </p:nvSpPr>
        <p:spPr bwMode="auto">
          <a:xfrm>
            <a:off x="1371600" y="765175"/>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1202" name="Text Box 2"/>
          <p:cNvSpPr txBox="1">
            <a:spLocks noChangeArrowheads="1"/>
          </p:cNvSpPr>
          <p:nvPr/>
        </p:nvSpPr>
        <p:spPr bwMode="auto">
          <a:xfrm>
            <a:off x="777875" y="4776788"/>
            <a:ext cx="6218238" cy="452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49FA9BA8-1A6F-BF4F-ADB7-7648AA2F2EC9}" type="slidenum">
              <a:rPr lang="en-US"/>
              <a:pPr/>
              <a:t>23</a:t>
            </a:fld>
            <a:endParaRPr lang="en-US"/>
          </a:p>
        </p:txBody>
      </p:sp>
      <p:sp>
        <p:nvSpPr>
          <p:cNvPr id="52225" name="Text Box 1"/>
          <p:cNvSpPr txBox="1">
            <a:spLocks noGrp="1" noRot="1" noChangeAspect="1" noChangeArrowheads="1"/>
          </p:cNvSpPr>
          <p:nvPr>
            <p:ph type="sldImg"/>
          </p:nvPr>
        </p:nvSpPr>
        <p:spPr bwMode="auto">
          <a:xfrm>
            <a:off x="1373188" y="763588"/>
            <a:ext cx="5018087" cy="37639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777875" y="4776788"/>
            <a:ext cx="6210300" cy="4518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5845AF2C-34D7-E543-90AE-6C4A6E7FB753}" type="slidenum">
              <a:rPr lang="en-US"/>
              <a:pPr/>
              <a:t>24</a:t>
            </a:fld>
            <a:endParaRPr lang="en-US"/>
          </a:p>
        </p:txBody>
      </p:sp>
      <p:sp>
        <p:nvSpPr>
          <p:cNvPr id="53249" name="Text Box 1"/>
          <p:cNvSpPr txBox="1">
            <a:spLocks noGrp="1" noRot="1" noChangeAspect="1" noChangeArrowheads="1"/>
          </p:cNvSpPr>
          <p:nvPr>
            <p:ph type="sldImg"/>
          </p:nvPr>
        </p:nvSpPr>
        <p:spPr bwMode="auto">
          <a:xfrm>
            <a:off x="1371600" y="765175"/>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3250" name="Text Box 2"/>
          <p:cNvSpPr txBox="1">
            <a:spLocks noChangeArrowheads="1"/>
          </p:cNvSpPr>
          <p:nvPr/>
        </p:nvSpPr>
        <p:spPr bwMode="auto">
          <a:xfrm>
            <a:off x="777875" y="4776788"/>
            <a:ext cx="6218238" cy="452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977D1B9A-F352-BE44-A5AA-4D6438632FBD}" type="slidenum">
              <a:rPr lang="en-US"/>
              <a:pPr/>
              <a:t>25</a:t>
            </a:fld>
            <a:endParaRPr lang="en-US"/>
          </a:p>
        </p:txBody>
      </p:sp>
      <p:sp>
        <p:nvSpPr>
          <p:cNvPr id="54273" name="Text Box 1"/>
          <p:cNvSpPr txBox="1">
            <a:spLocks noGrp="1" noRot="1" noChangeAspect="1" noChangeArrowheads="1"/>
          </p:cNvSpPr>
          <p:nvPr>
            <p:ph type="sldImg"/>
          </p:nvPr>
        </p:nvSpPr>
        <p:spPr bwMode="auto">
          <a:xfrm>
            <a:off x="1371600" y="765175"/>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4274" name="Text Box 2"/>
          <p:cNvSpPr txBox="1">
            <a:spLocks noChangeArrowheads="1"/>
          </p:cNvSpPr>
          <p:nvPr/>
        </p:nvSpPr>
        <p:spPr bwMode="auto">
          <a:xfrm>
            <a:off x="777875" y="4776788"/>
            <a:ext cx="6218238" cy="452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EEB5C8E1-28A2-1648-9294-C315AE7480AE}" type="slidenum">
              <a:rPr lang="en-US"/>
              <a:pPr/>
              <a:t>26</a:t>
            </a:fld>
            <a:endParaRPr lang="en-US"/>
          </a:p>
        </p:txBody>
      </p:sp>
      <p:sp>
        <p:nvSpPr>
          <p:cNvPr id="55297" name="Text Box 1"/>
          <p:cNvSpPr txBox="1">
            <a:spLocks noGrp="1" noRot="1" noChangeAspect="1" noChangeArrowheads="1"/>
          </p:cNvSpPr>
          <p:nvPr>
            <p:ph type="sldImg"/>
          </p:nvPr>
        </p:nvSpPr>
        <p:spPr bwMode="auto">
          <a:xfrm>
            <a:off x="1371600" y="765175"/>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ChangeArrowheads="1"/>
          </p:cNvSpPr>
          <p:nvPr/>
        </p:nvSpPr>
        <p:spPr bwMode="auto">
          <a:xfrm>
            <a:off x="777875" y="4776788"/>
            <a:ext cx="6218238" cy="452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46BF77F1-DCD2-6E41-9045-978AF0ACBB7C}" type="slidenum">
              <a:rPr lang="en-US"/>
              <a:pPr/>
              <a:t>3</a:t>
            </a:fld>
            <a:endParaRPr lang="en-US"/>
          </a:p>
        </p:txBody>
      </p:sp>
      <p:sp>
        <p:nvSpPr>
          <p:cNvPr id="31745"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1746" name="Text Box 2"/>
          <p:cNvSpPr txBox="1">
            <a:spLocks noChangeArrowheads="1"/>
          </p:cNvSpPr>
          <p:nvPr/>
        </p:nvSpPr>
        <p:spPr bwMode="auto">
          <a:xfrm>
            <a:off x="777875" y="4776788"/>
            <a:ext cx="6218238"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AAADFF0F-4008-F24B-BA04-8E5556B12266}" type="slidenum">
              <a:rPr lang="en-US"/>
              <a:pPr/>
              <a:t>4</a:t>
            </a:fld>
            <a:endParaRPr lang="en-US"/>
          </a:p>
        </p:txBody>
      </p:sp>
      <p:sp>
        <p:nvSpPr>
          <p:cNvPr id="32769"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2770" name="Text Box 2"/>
          <p:cNvSpPr txBox="1">
            <a:spLocks noChangeArrowheads="1"/>
          </p:cNvSpPr>
          <p:nvPr/>
        </p:nvSpPr>
        <p:spPr bwMode="auto">
          <a:xfrm>
            <a:off x="777875" y="4776788"/>
            <a:ext cx="6218238"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5DB25F05-75C3-8142-B272-0348F2AB0CE4}" type="slidenum">
              <a:rPr lang="en-US"/>
              <a:pPr/>
              <a:t>5</a:t>
            </a:fld>
            <a:endParaRPr lang="en-US"/>
          </a:p>
        </p:txBody>
      </p:sp>
      <p:sp>
        <p:nvSpPr>
          <p:cNvPr id="33793"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3794" name="Text Box 2"/>
          <p:cNvSpPr txBox="1">
            <a:spLocks noChangeArrowheads="1"/>
          </p:cNvSpPr>
          <p:nvPr/>
        </p:nvSpPr>
        <p:spPr bwMode="auto">
          <a:xfrm>
            <a:off x="777875" y="4776788"/>
            <a:ext cx="6218238"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A573D990-55EB-7448-8BFE-68477759CD9F}" type="slidenum">
              <a:rPr lang="en-US"/>
              <a:pPr/>
              <a:t>6</a:t>
            </a:fld>
            <a:endParaRPr lang="en-US"/>
          </a:p>
        </p:txBody>
      </p:sp>
      <p:sp>
        <p:nvSpPr>
          <p:cNvPr id="34817"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4818" name="Text Box 2"/>
          <p:cNvSpPr txBox="1">
            <a:spLocks noChangeArrowheads="1"/>
          </p:cNvSpPr>
          <p:nvPr/>
        </p:nvSpPr>
        <p:spPr bwMode="auto">
          <a:xfrm>
            <a:off x="777875" y="4776788"/>
            <a:ext cx="6218238"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D758E41E-1AB7-DC4E-A8CA-FCA3E69D5349}" type="slidenum">
              <a:rPr lang="en-US"/>
              <a:pPr/>
              <a:t>7</a:t>
            </a:fld>
            <a:endParaRPr lang="en-US"/>
          </a:p>
        </p:txBody>
      </p:sp>
      <p:sp>
        <p:nvSpPr>
          <p:cNvPr id="35841" name="Text Box 1"/>
          <p:cNvSpPr txBox="1">
            <a:spLocks noGrp="1" noRot="1" noChangeAspect="1" noChangeArrowheads="1"/>
          </p:cNvSpPr>
          <p:nvPr>
            <p:ph type="sldImg"/>
          </p:nvPr>
        </p:nvSpPr>
        <p:spPr bwMode="auto">
          <a:xfrm>
            <a:off x="1371600" y="763588"/>
            <a:ext cx="5027613" cy="377031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5842" name="Text Box 2"/>
          <p:cNvSpPr txBox="1">
            <a:spLocks noChangeArrowheads="1"/>
          </p:cNvSpPr>
          <p:nvPr/>
        </p:nvSpPr>
        <p:spPr bwMode="auto">
          <a:xfrm>
            <a:off x="777875" y="4776788"/>
            <a:ext cx="6216650"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3D0E8D21-131F-AA4B-A2E1-153C8DD74C14}" type="slidenum">
              <a:rPr lang="en-US"/>
              <a:pPr/>
              <a:t>8</a:t>
            </a:fld>
            <a:endParaRPr lang="en-US"/>
          </a:p>
        </p:txBody>
      </p:sp>
      <p:sp>
        <p:nvSpPr>
          <p:cNvPr id="36865" name="Text Box 1"/>
          <p:cNvSpPr txBox="1">
            <a:spLocks noGrp="1" noRot="1" noChangeAspect="1" noChangeArrowheads="1"/>
          </p:cNvSpPr>
          <p:nvPr>
            <p:ph type="sldImg"/>
          </p:nvPr>
        </p:nvSpPr>
        <p:spPr bwMode="auto">
          <a:xfrm>
            <a:off x="1373188" y="763588"/>
            <a:ext cx="5018087" cy="37639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6866" name="Text Box 2"/>
          <p:cNvSpPr txBox="1">
            <a:spLocks noChangeArrowheads="1"/>
          </p:cNvSpPr>
          <p:nvPr/>
        </p:nvSpPr>
        <p:spPr bwMode="auto">
          <a:xfrm>
            <a:off x="777875" y="4776788"/>
            <a:ext cx="6210300" cy="4518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E5290749-993E-BD47-A4CC-14A1BFC13A55}" type="slidenum">
              <a:rPr lang="en-US"/>
              <a:pPr/>
              <a:t>9</a:t>
            </a:fld>
            <a:endParaRPr lang="en-US"/>
          </a:p>
        </p:txBody>
      </p:sp>
      <p:sp>
        <p:nvSpPr>
          <p:cNvPr id="37889" name="Text Box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7890" name="Text Box 2"/>
          <p:cNvSpPr txBox="1">
            <a:spLocks noChangeArrowheads="1"/>
          </p:cNvSpPr>
          <p:nvPr/>
        </p:nvSpPr>
        <p:spPr bwMode="auto">
          <a:xfrm>
            <a:off x="777875" y="4776788"/>
            <a:ext cx="6208713" cy="4516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5A418BB1-D239-2A4B-9D6D-968A0FB49C26}" type="slidenum">
              <a:rPr lang="en-US"/>
              <a:pPr/>
              <a:t>‹#›</a:t>
            </a:fld>
            <a:endParaRPr lang="en-US"/>
          </a:p>
        </p:txBody>
      </p:sp>
    </p:spTree>
    <p:extLst>
      <p:ext uri="{BB962C8B-B14F-4D97-AF65-F5344CB8AC3E}">
        <p14:creationId xmlns:p14="http://schemas.microsoft.com/office/powerpoint/2010/main" val="1921834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AD26E4BF-3472-6640-96B8-E361EAA92D7B}" type="slidenum">
              <a:rPr lang="en-US"/>
              <a:pPr/>
              <a:t>‹#›</a:t>
            </a:fld>
            <a:endParaRPr lang="en-US"/>
          </a:p>
        </p:txBody>
      </p:sp>
    </p:spTree>
    <p:extLst>
      <p:ext uri="{BB962C8B-B14F-4D97-AF65-F5344CB8AC3E}">
        <p14:creationId xmlns:p14="http://schemas.microsoft.com/office/powerpoint/2010/main" val="1658624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6150" y="301625"/>
            <a:ext cx="2263775" cy="64420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01625"/>
            <a:ext cx="6640512" cy="6442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B44CBDC8-BE3E-5A43-BD63-A4D9E46C22F3}" type="slidenum">
              <a:rPr lang="en-US"/>
              <a:pPr/>
              <a:t>‹#›</a:t>
            </a:fld>
            <a:endParaRPr lang="en-US"/>
          </a:p>
        </p:txBody>
      </p:sp>
    </p:spTree>
    <p:extLst>
      <p:ext uri="{BB962C8B-B14F-4D97-AF65-F5344CB8AC3E}">
        <p14:creationId xmlns:p14="http://schemas.microsoft.com/office/powerpoint/2010/main" val="3455919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190DDD4E-7833-A744-BAC2-160EEB573A41}" type="slidenum">
              <a:rPr lang="en-US"/>
              <a:pPr/>
              <a:t>‹#›</a:t>
            </a:fld>
            <a:endParaRPr lang="en-US"/>
          </a:p>
        </p:txBody>
      </p:sp>
    </p:spTree>
    <p:extLst>
      <p:ext uri="{BB962C8B-B14F-4D97-AF65-F5344CB8AC3E}">
        <p14:creationId xmlns:p14="http://schemas.microsoft.com/office/powerpoint/2010/main" val="627116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C43DEB17-A59F-0148-881F-C1CBB7965B52}" type="slidenum">
              <a:rPr lang="en-US"/>
              <a:pPr/>
              <a:t>‹#›</a:t>
            </a:fld>
            <a:endParaRPr lang="en-US"/>
          </a:p>
        </p:txBody>
      </p:sp>
    </p:spTree>
    <p:extLst>
      <p:ext uri="{BB962C8B-B14F-4D97-AF65-F5344CB8AC3E}">
        <p14:creationId xmlns:p14="http://schemas.microsoft.com/office/powerpoint/2010/main" val="3556475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451350" cy="4975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6988" y="1768475"/>
            <a:ext cx="4452937" cy="4975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6BB538FF-1235-9F4E-9C48-E40FEEB2D8E7}" type="slidenum">
              <a:rPr lang="en-US"/>
              <a:pPr/>
              <a:t>‹#›</a:t>
            </a:fld>
            <a:endParaRPr lang="en-US"/>
          </a:p>
        </p:txBody>
      </p:sp>
    </p:spTree>
    <p:extLst>
      <p:ext uri="{BB962C8B-B14F-4D97-AF65-F5344CB8AC3E}">
        <p14:creationId xmlns:p14="http://schemas.microsoft.com/office/powerpoint/2010/main" val="773793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endParaRPr lang="en-US"/>
          </a:p>
        </p:txBody>
      </p:sp>
      <p:sp>
        <p:nvSpPr>
          <p:cNvPr id="8" name="Footer Placeholder 7"/>
          <p:cNvSpPr>
            <a:spLocks noGrp="1"/>
          </p:cNvSpPr>
          <p:nvPr>
            <p:ph type="ftr" idx="11"/>
          </p:nvPr>
        </p:nvSpPr>
        <p:spPr/>
        <p:txBody>
          <a:bodyPr/>
          <a:lstStyle>
            <a:lvl1pPr>
              <a:defRPr/>
            </a:lvl1pPr>
          </a:lstStyle>
          <a:p>
            <a:endParaRPr lang="en-US"/>
          </a:p>
        </p:txBody>
      </p:sp>
      <p:sp>
        <p:nvSpPr>
          <p:cNvPr id="9" name="Slide Number Placeholder 8"/>
          <p:cNvSpPr>
            <a:spLocks noGrp="1"/>
          </p:cNvSpPr>
          <p:nvPr>
            <p:ph type="sldNum" idx="12"/>
          </p:nvPr>
        </p:nvSpPr>
        <p:spPr/>
        <p:txBody>
          <a:bodyPr/>
          <a:lstStyle>
            <a:lvl1pPr>
              <a:defRPr/>
            </a:lvl1pPr>
          </a:lstStyle>
          <a:p>
            <a:fld id="{578A4FC7-D28F-3F4E-BB17-71EA4206AA70}" type="slidenum">
              <a:rPr lang="en-US"/>
              <a:pPr/>
              <a:t>‹#›</a:t>
            </a:fld>
            <a:endParaRPr lang="en-US"/>
          </a:p>
        </p:txBody>
      </p:sp>
    </p:spTree>
    <p:extLst>
      <p:ext uri="{BB962C8B-B14F-4D97-AF65-F5344CB8AC3E}">
        <p14:creationId xmlns:p14="http://schemas.microsoft.com/office/powerpoint/2010/main" val="3995165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endParaRPr lang="en-US"/>
          </a:p>
        </p:txBody>
      </p:sp>
      <p:sp>
        <p:nvSpPr>
          <p:cNvPr id="4" name="Footer Placeholder 3"/>
          <p:cNvSpPr>
            <a:spLocks noGrp="1"/>
          </p:cNvSpPr>
          <p:nvPr>
            <p:ph type="ftr" idx="11"/>
          </p:nvPr>
        </p:nvSpPr>
        <p:spPr/>
        <p:txBody>
          <a:bodyPr/>
          <a:lstStyle>
            <a:lvl1pPr>
              <a:defRPr/>
            </a:lvl1pPr>
          </a:lstStyle>
          <a:p>
            <a:endParaRPr lang="en-US"/>
          </a:p>
        </p:txBody>
      </p:sp>
      <p:sp>
        <p:nvSpPr>
          <p:cNvPr id="5" name="Slide Number Placeholder 4"/>
          <p:cNvSpPr>
            <a:spLocks noGrp="1"/>
          </p:cNvSpPr>
          <p:nvPr>
            <p:ph type="sldNum" idx="12"/>
          </p:nvPr>
        </p:nvSpPr>
        <p:spPr/>
        <p:txBody>
          <a:bodyPr/>
          <a:lstStyle>
            <a:lvl1pPr>
              <a:defRPr/>
            </a:lvl1pPr>
          </a:lstStyle>
          <a:p>
            <a:fld id="{78F25104-D0CB-9647-BFB0-E5FC554924C2}" type="slidenum">
              <a:rPr lang="en-US"/>
              <a:pPr/>
              <a:t>‹#›</a:t>
            </a:fld>
            <a:endParaRPr lang="en-US"/>
          </a:p>
        </p:txBody>
      </p:sp>
    </p:spTree>
    <p:extLst>
      <p:ext uri="{BB962C8B-B14F-4D97-AF65-F5344CB8AC3E}">
        <p14:creationId xmlns:p14="http://schemas.microsoft.com/office/powerpoint/2010/main" val="4170699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
        <p:nvSpPr>
          <p:cNvPr id="3" name="Footer Placeholder 2"/>
          <p:cNvSpPr>
            <a:spLocks noGrp="1"/>
          </p:cNvSpPr>
          <p:nvPr>
            <p:ph type="ftr" idx="11"/>
          </p:nvPr>
        </p:nvSpPr>
        <p:spPr/>
        <p:txBody>
          <a:bodyPr/>
          <a:lstStyle>
            <a:lvl1pPr>
              <a:defRPr/>
            </a:lvl1pPr>
          </a:lstStyle>
          <a:p>
            <a:endParaRPr lang="en-US"/>
          </a:p>
        </p:txBody>
      </p:sp>
      <p:sp>
        <p:nvSpPr>
          <p:cNvPr id="4" name="Slide Number Placeholder 3"/>
          <p:cNvSpPr>
            <a:spLocks noGrp="1"/>
          </p:cNvSpPr>
          <p:nvPr>
            <p:ph type="sldNum" idx="12"/>
          </p:nvPr>
        </p:nvSpPr>
        <p:spPr/>
        <p:txBody>
          <a:bodyPr/>
          <a:lstStyle>
            <a:lvl1pPr>
              <a:defRPr/>
            </a:lvl1pPr>
          </a:lstStyle>
          <a:p>
            <a:fld id="{41178619-3C1D-4E4B-91E2-B1562E56E642}" type="slidenum">
              <a:rPr lang="en-US"/>
              <a:pPr/>
              <a:t>‹#›</a:t>
            </a:fld>
            <a:endParaRPr lang="en-US"/>
          </a:p>
        </p:txBody>
      </p:sp>
    </p:spTree>
    <p:extLst>
      <p:ext uri="{BB962C8B-B14F-4D97-AF65-F5344CB8AC3E}">
        <p14:creationId xmlns:p14="http://schemas.microsoft.com/office/powerpoint/2010/main" val="128319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C9DA0BAC-33D9-F84A-8645-C8F849FC2ED1}" type="slidenum">
              <a:rPr lang="en-US"/>
              <a:pPr/>
              <a:t>‹#›</a:t>
            </a:fld>
            <a:endParaRPr lang="en-US"/>
          </a:p>
        </p:txBody>
      </p:sp>
    </p:spTree>
    <p:extLst>
      <p:ext uri="{BB962C8B-B14F-4D97-AF65-F5344CB8AC3E}">
        <p14:creationId xmlns:p14="http://schemas.microsoft.com/office/powerpoint/2010/main" val="966977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B7164063-A4E3-594F-AF15-7AE33B7581DF}" type="slidenum">
              <a:rPr lang="en-US"/>
              <a:pPr/>
              <a:t>‹#›</a:t>
            </a:fld>
            <a:endParaRPr lang="en-US"/>
          </a:p>
        </p:txBody>
      </p:sp>
    </p:spTree>
    <p:extLst>
      <p:ext uri="{BB962C8B-B14F-4D97-AF65-F5344CB8AC3E}">
        <p14:creationId xmlns:p14="http://schemas.microsoft.com/office/powerpoint/2010/main" val="6168774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503238" y="301625"/>
            <a:ext cx="9056687" cy="1247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503238" y="1768475"/>
            <a:ext cx="9056687" cy="4975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2808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027" name="Rectangle 3"/>
          <p:cNvSpPr>
            <a:spLocks noGrp="1" noChangeArrowheads="1"/>
          </p:cNvSpPr>
          <p:nvPr>
            <p:ph type="dt"/>
          </p:nvPr>
        </p:nvSpPr>
        <p:spPr bwMode="auto">
          <a:xfrm>
            <a:off x="503238" y="6886575"/>
            <a:ext cx="2333625"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endParaRPr lang="en-US"/>
          </a:p>
        </p:txBody>
      </p:sp>
      <p:sp>
        <p:nvSpPr>
          <p:cNvPr id="1028" name="Rectangle 4"/>
          <p:cNvSpPr>
            <a:spLocks noGrp="1" noChangeArrowheads="1"/>
          </p:cNvSpPr>
          <p:nvPr>
            <p:ph type="ftr"/>
          </p:nvPr>
        </p:nvSpPr>
        <p:spPr bwMode="auto">
          <a:xfrm>
            <a:off x="3448050" y="6886575"/>
            <a:ext cx="3181350"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endParaRPr lang="en-US"/>
          </a:p>
        </p:txBody>
      </p:sp>
      <p:sp>
        <p:nvSpPr>
          <p:cNvPr id="1029" name="Rectangle 5"/>
          <p:cNvSpPr>
            <a:spLocks noGrp="1" noChangeArrowheads="1"/>
          </p:cNvSpPr>
          <p:nvPr>
            <p:ph type="sldNum"/>
          </p:nvPr>
        </p:nvSpPr>
        <p:spPr bwMode="auto">
          <a:xfrm>
            <a:off x="7227888" y="6886575"/>
            <a:ext cx="2333625"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fld id="{0D33384B-60E8-A04A-ABD4-233221AC665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marL="742950" indent="-28575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2pPr>
      <a:lvl3pPr marL="11430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3pPr>
      <a:lvl4pPr marL="16002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4pPr>
      <a:lvl5pPr marL="20574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9pPr>
    </p:titleStyle>
    <p:bodyStyle>
      <a:lvl1pPr marL="342900" indent="-342900" algn="l" defTabSz="457200" rtl="0" fontAlgn="base" hangingPunct="0">
        <a:lnSpc>
          <a:spcPct val="93000"/>
        </a:lnSpc>
        <a:spcBef>
          <a:spcPct val="0"/>
        </a:spcBef>
        <a:spcAft>
          <a:spcPts val="1413"/>
        </a:spcAft>
        <a:buClr>
          <a:srgbClr val="000000"/>
        </a:buClr>
        <a:buSzPct val="100000"/>
        <a:buFont typeface="Times New Roman" charset="0"/>
        <a:defRPr sz="3200">
          <a:solidFill>
            <a:srgbClr val="000000"/>
          </a:solidFill>
          <a:latin typeface="+mn-lt"/>
          <a:ea typeface="+mn-ea"/>
          <a:cs typeface="+mn-cs"/>
        </a:defRPr>
      </a:lvl1pPr>
      <a:lvl2pPr marL="742950" indent="-285750" algn="l" defTabSz="457200" rtl="0" fontAlgn="base" hangingPunct="0">
        <a:lnSpc>
          <a:spcPct val="93000"/>
        </a:lnSpc>
        <a:spcBef>
          <a:spcPct val="0"/>
        </a:spcBef>
        <a:spcAft>
          <a:spcPts val="1138"/>
        </a:spcAft>
        <a:buClr>
          <a:srgbClr val="000000"/>
        </a:buClr>
        <a:buSzPct val="100000"/>
        <a:buFont typeface="Times New Roman" charset="0"/>
        <a:defRPr sz="2800">
          <a:solidFill>
            <a:srgbClr val="000000"/>
          </a:solidFill>
          <a:latin typeface="+mn-lt"/>
          <a:ea typeface="+mn-ea"/>
          <a:cs typeface="+mn-cs"/>
        </a:defRPr>
      </a:lvl2pPr>
      <a:lvl3pPr marL="1143000" indent="-228600" algn="l" defTabSz="457200" rtl="0" fontAlgn="base" hangingPunct="0">
        <a:lnSpc>
          <a:spcPct val="93000"/>
        </a:lnSpc>
        <a:spcBef>
          <a:spcPct val="0"/>
        </a:spcBef>
        <a:spcAft>
          <a:spcPts val="850"/>
        </a:spcAft>
        <a:buClr>
          <a:srgbClr val="000000"/>
        </a:buClr>
        <a:buSzPct val="100000"/>
        <a:buFont typeface="Times New Roman" charset="0"/>
        <a:defRPr sz="2400">
          <a:solidFill>
            <a:srgbClr val="000000"/>
          </a:solidFill>
          <a:latin typeface="+mn-lt"/>
          <a:ea typeface="+mn-ea"/>
          <a:cs typeface="+mn-cs"/>
        </a:defRPr>
      </a:lvl3pPr>
      <a:lvl4pPr marL="1600200" indent="-228600" algn="l" defTabSz="457200" rtl="0" fontAlgn="base" hangingPunct="0">
        <a:lnSpc>
          <a:spcPct val="93000"/>
        </a:lnSpc>
        <a:spcBef>
          <a:spcPct val="0"/>
        </a:spcBef>
        <a:spcAft>
          <a:spcPts val="575"/>
        </a:spcAft>
        <a:buClr>
          <a:srgbClr val="000000"/>
        </a:buClr>
        <a:buSzPct val="100000"/>
        <a:buFont typeface="Times New Roman" charset="0"/>
        <a:defRPr sz="2000">
          <a:solidFill>
            <a:srgbClr val="000000"/>
          </a:solidFill>
          <a:latin typeface="+mn-lt"/>
          <a:ea typeface="+mn-ea"/>
          <a:cs typeface="+mn-cs"/>
        </a:defRPr>
      </a:lvl4pPr>
      <a:lvl5pPr marL="20574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1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1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1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1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1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19.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 Id="rId3" Type="http://schemas.openxmlformats.org/officeDocument/2006/relationships/image" Target="../media/image2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2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Shape 1"/>
          <p:cNvSpPr txBox="1"/>
          <p:nvPr/>
        </p:nvSpPr>
        <p:spPr>
          <a:xfrm>
            <a:off x="502920" y="301680"/>
            <a:ext cx="9070920" cy="1262160"/>
          </a:xfrm>
          <a:prstGeom prst="rect">
            <a:avLst/>
          </a:prstGeom>
          <a:noFill/>
          <a:ln>
            <a:noFill/>
          </a:ln>
        </p:spPr>
        <p:txBody>
          <a:bodyPr lIns="0" tIns="38880" rIns="0" bIns="0" anchor="ctr"/>
          <a:lstStyle/>
          <a:p>
            <a:pPr algn="ctr">
              <a:lnSpc>
                <a:spcPct val="93000"/>
              </a:lnSpc>
            </a:pPr>
            <a:r>
              <a:rPr lang="en-US" sz="4400">
                <a:solidFill>
                  <a:srgbClr val="000000"/>
                </a:solidFill>
                <a:latin typeface="Arial"/>
              </a:rPr>
              <a:t>Industry and the Gilded Age</a:t>
            </a:r>
            <a:endParaRPr/>
          </a:p>
        </p:txBody>
      </p:sp>
      <p:sp>
        <p:nvSpPr>
          <p:cNvPr id="50" name="TextShape 2"/>
          <p:cNvSpPr txBox="1"/>
          <p:nvPr/>
        </p:nvSpPr>
        <p:spPr>
          <a:xfrm>
            <a:off x="502920" y="1945800"/>
            <a:ext cx="9070920" cy="4992840"/>
          </a:xfrm>
          <a:prstGeom prst="rect">
            <a:avLst/>
          </a:prstGeom>
          <a:noFill/>
          <a:ln>
            <a:noFill/>
          </a:ln>
        </p:spPr>
        <p:txBody>
          <a:bodyPr lIns="0" tIns="0" rIns="0" bIns="0" anchor="ctr"/>
          <a:lstStyle/>
          <a:p>
            <a:pPr algn="ctr"/>
            <a:endParaRPr/>
          </a:p>
        </p:txBody>
      </p:sp>
      <p:pic>
        <p:nvPicPr>
          <p:cNvPr id="51" name="Picture 50"/>
          <p:cNvPicPr/>
          <p:nvPr/>
        </p:nvPicPr>
        <p:blipFill>
          <a:blip r:embed="rId3"/>
          <a:stretch/>
        </p:blipFill>
        <p:spPr>
          <a:xfrm>
            <a:off x="457200" y="1828800"/>
            <a:ext cx="8915400" cy="5257800"/>
          </a:xfrm>
          <a:prstGeom prst="rect">
            <a:avLst/>
          </a:prstGeom>
          <a:ln>
            <a:noFill/>
          </a:ln>
        </p:spPr>
      </p:pic>
    </p:spTree>
    <p:extLst>
      <p:ext uri="{BB962C8B-B14F-4D97-AF65-F5344CB8AC3E}">
        <p14:creationId xmlns:p14="http://schemas.microsoft.com/office/powerpoint/2010/main" val="3049376352"/>
      </p:ext>
    </p:extLst>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503238" y="301625"/>
            <a:ext cx="9069387" cy="1260475"/>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Images of the Gilded Age</a:t>
            </a:r>
          </a:p>
        </p:txBody>
      </p:sp>
      <p:sp>
        <p:nvSpPr>
          <p:cNvPr id="12290" name="Rectangle 2"/>
          <p:cNvSpPr>
            <a:spLocks noGrp="1" noChangeArrowheads="1"/>
          </p:cNvSpPr>
          <p:nvPr>
            <p:ph type="body" idx="1"/>
          </p:nvPr>
        </p:nvSpPr>
        <p:spPr>
          <a:xfrm>
            <a:off x="503238" y="1768475"/>
            <a:ext cx="9069387" cy="4987925"/>
          </a:xfrm>
          <a:ln/>
        </p:spPr>
        <p:txBody>
          <a:bodyPr/>
          <a:lstStyle/>
          <a:p>
            <a:pPr marL="331788" indent="-331788">
              <a:buSzPct val="45000"/>
              <a:buFont typeface="Wingdings" charset="0"/>
              <a:buChar cha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pPr>
            <a:r>
              <a:rPr lang="en-US"/>
              <a:t>  How did people live during this time period?</a:t>
            </a:r>
          </a:p>
          <a:p>
            <a:pPr marL="331788" indent="-331788">
              <a:buSzPct val="45000"/>
              <a:buFont typeface="Wingdings" charset="0"/>
              <a:buChar cha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pPr>
            <a:r>
              <a:rPr lang="en-US"/>
              <a:t>  How do the homes of the industrialist “robber barons” compare to the scenes of the “other half” in the photos by Jacob Riis and Lewis Hine? </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9575" y="1260475"/>
            <a:ext cx="6605588" cy="39211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3314" name="Text Box 2"/>
          <p:cNvSpPr txBox="1">
            <a:spLocks noChangeArrowheads="1"/>
          </p:cNvSpPr>
          <p:nvPr/>
        </p:nvSpPr>
        <p:spPr bwMode="auto">
          <a:xfrm>
            <a:off x="1554163" y="5459413"/>
            <a:ext cx="6950075" cy="1482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9pPr>
          </a:lstStyle>
          <a:p>
            <a:pPr hangingPunct="1">
              <a:spcBef>
                <a:spcPts val="1125"/>
              </a:spcBef>
              <a:buClrTx/>
              <a:buFontTx/>
              <a:buNone/>
            </a:pPr>
            <a:r>
              <a:rPr lang="en-US" sz="2600" b="1"/>
              <a:t>Vanderbilt Mansion</a:t>
            </a:r>
            <a:r>
              <a:rPr lang="en-US" sz="2600"/>
              <a:t>:   Hyde Park, New York</a:t>
            </a:r>
          </a:p>
          <a:p>
            <a:pPr hangingPunct="1">
              <a:spcBef>
                <a:spcPts val="1125"/>
              </a:spcBef>
              <a:buClrTx/>
              <a:buFontTx/>
              <a:buNone/>
            </a:pPr>
            <a:r>
              <a:rPr lang="en-US" sz="2000"/>
              <a:t>Cornelius Vanderbilt made his fortune in railroads and was at one point the richest person in the world.  This was his grandson’s house.</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33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0475" y="252413"/>
            <a:ext cx="7559675" cy="32575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433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288" y="3779838"/>
            <a:ext cx="4768850" cy="35274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4339" name="Text Box 3"/>
          <p:cNvSpPr txBox="1">
            <a:spLocks noChangeArrowheads="1"/>
          </p:cNvSpPr>
          <p:nvPr/>
        </p:nvSpPr>
        <p:spPr bwMode="auto">
          <a:xfrm>
            <a:off x="5543550" y="3779838"/>
            <a:ext cx="4240213" cy="292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9pPr>
          </a:lstStyle>
          <a:p>
            <a:pPr hangingPunct="1">
              <a:spcBef>
                <a:spcPts val="1125"/>
              </a:spcBef>
              <a:buClrTx/>
              <a:buFontTx/>
              <a:buNone/>
            </a:pPr>
            <a:r>
              <a:rPr lang="en-US" sz="2400" b="1"/>
              <a:t>The Breakers mansion</a:t>
            </a:r>
          </a:p>
          <a:p>
            <a:pPr hangingPunct="1">
              <a:spcBef>
                <a:spcPts val="1125"/>
              </a:spcBef>
              <a:buClrTx/>
              <a:buFontTx/>
              <a:buNone/>
            </a:pPr>
            <a:r>
              <a:rPr lang="en-US" sz="2400"/>
              <a:t>Newport, Rhode Island</a:t>
            </a:r>
          </a:p>
          <a:p>
            <a:pPr hangingPunct="1">
              <a:spcBef>
                <a:spcPts val="1125"/>
              </a:spcBef>
              <a:buClrTx/>
              <a:buFontTx/>
              <a:buNone/>
            </a:pPr>
            <a:endParaRPr lang="en-US" sz="2000"/>
          </a:p>
          <a:p>
            <a:pPr hangingPunct="1">
              <a:spcBef>
                <a:spcPts val="1125"/>
              </a:spcBef>
              <a:buClrTx/>
              <a:buFontTx/>
              <a:buNone/>
            </a:pPr>
            <a:r>
              <a:rPr lang="en-US" sz="2000"/>
              <a:t>This “summer cottage” belonged to another of Vanderbilt's grandchildren.  Today it is a museum and you can tour the inside and the grounds. </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536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1300" y="755650"/>
            <a:ext cx="7077075" cy="42449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5362" name="Text Box 2"/>
          <p:cNvSpPr txBox="1">
            <a:spLocks noChangeArrowheads="1"/>
          </p:cNvSpPr>
          <p:nvPr/>
        </p:nvSpPr>
        <p:spPr bwMode="auto">
          <a:xfrm>
            <a:off x="1096963" y="5292725"/>
            <a:ext cx="8412162" cy="1060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9pPr>
          </a:lstStyle>
          <a:p>
            <a:pPr hangingPunct="1">
              <a:spcBef>
                <a:spcPts val="1125"/>
              </a:spcBef>
              <a:buClrTx/>
              <a:buFontTx/>
              <a:buNone/>
            </a:pPr>
            <a:r>
              <a:rPr lang="en-US" sz="2800"/>
              <a:t>Biltmore Estate:  Asheville, North Carolina</a:t>
            </a:r>
          </a:p>
          <a:p>
            <a:pPr hangingPunct="1">
              <a:spcBef>
                <a:spcPts val="1125"/>
              </a:spcBef>
              <a:buClrTx/>
              <a:buFontTx/>
              <a:buNone/>
            </a:pPr>
            <a:r>
              <a:rPr lang="en-US" sz="2800"/>
              <a:t>Also built for the Vanderbilt family, it has 250 rooms!</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503238" y="111125"/>
            <a:ext cx="9072562" cy="1260475"/>
          </a:xfrm>
          <a:ln/>
        </p:spPr>
        <p:txBody>
          <a:bodyPr lIns="90000" tIns="46800" rIns="90000" bIns="46800"/>
          <a:lstStyle/>
          <a:p>
            <a:pPr hangingPunct="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How did “The Other Half” Live?</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3538" y="1260475"/>
            <a:ext cx="6831012" cy="5486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6387" name="Text Box 3"/>
          <p:cNvSpPr txBox="1">
            <a:spLocks noChangeArrowheads="1"/>
          </p:cNvSpPr>
          <p:nvPr/>
        </p:nvSpPr>
        <p:spPr bwMode="auto">
          <a:xfrm>
            <a:off x="3200400" y="6858000"/>
            <a:ext cx="3527425" cy="39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9pPr>
          </a:lstStyle>
          <a:p>
            <a:pPr hangingPunct="1">
              <a:spcBef>
                <a:spcPts val="1125"/>
              </a:spcBef>
              <a:buClrTx/>
              <a:buFontTx/>
              <a:buNone/>
            </a:pPr>
            <a:r>
              <a:rPr lang="en-US" sz="2000"/>
              <a:t>Jacob Riis, “Dens of Death”</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740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74638"/>
            <a:ext cx="8504238" cy="61261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7410" name="Text Box 2"/>
          <p:cNvSpPr txBox="1">
            <a:spLocks noChangeArrowheads="1"/>
          </p:cNvSpPr>
          <p:nvPr/>
        </p:nvSpPr>
        <p:spPr bwMode="auto">
          <a:xfrm>
            <a:off x="1989138" y="6562725"/>
            <a:ext cx="6332537" cy="428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9pPr>
          </a:lstStyle>
          <a:p>
            <a:pPr hangingPunct="1">
              <a:spcBef>
                <a:spcPts val="1125"/>
              </a:spcBef>
              <a:buClrTx/>
              <a:buFontTx/>
              <a:buNone/>
            </a:pPr>
            <a:r>
              <a:rPr lang="en-US" sz="2200"/>
              <a:t>Riis, “Eldridge Street Police Station Lodgers”</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843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8675" y="365125"/>
            <a:ext cx="8589963" cy="6035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8434" name="Text Box 2"/>
          <p:cNvSpPr txBox="1">
            <a:spLocks noChangeArrowheads="1"/>
          </p:cNvSpPr>
          <p:nvPr/>
        </p:nvSpPr>
        <p:spPr bwMode="auto">
          <a:xfrm>
            <a:off x="2468563" y="6675438"/>
            <a:ext cx="4937125"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9pPr>
          </a:lstStyle>
          <a:p>
            <a:pPr hangingPunct="1">
              <a:spcBef>
                <a:spcPts val="1125"/>
              </a:spcBef>
              <a:buClrTx/>
              <a:buFontTx/>
              <a:buNone/>
            </a:pPr>
            <a:r>
              <a:rPr lang="en-US" sz="2800"/>
              <a:t>Riis, “In a Sweatshop”</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5" y="274638"/>
            <a:ext cx="9418638" cy="6400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58" name="Text Box 2"/>
          <p:cNvSpPr txBox="1">
            <a:spLocks noChangeArrowheads="1"/>
          </p:cNvSpPr>
          <p:nvPr/>
        </p:nvSpPr>
        <p:spPr bwMode="auto">
          <a:xfrm>
            <a:off x="1371600" y="6765925"/>
            <a:ext cx="768032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9pPr>
          </a:lstStyle>
          <a:p>
            <a:pPr hangingPunct="1">
              <a:spcBef>
                <a:spcPts val="1125"/>
              </a:spcBef>
              <a:buClrTx/>
              <a:buFontTx/>
              <a:buNone/>
            </a:pPr>
            <a:r>
              <a:rPr lang="en-US" sz="2400"/>
              <a:t>Riis, “In Poverty Gap, an English Coal-Heaver’s Home”</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48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325" y="274638"/>
            <a:ext cx="8686800" cy="6308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0482" name="Text Box 2"/>
          <p:cNvSpPr txBox="1">
            <a:spLocks noChangeArrowheads="1"/>
          </p:cNvSpPr>
          <p:nvPr/>
        </p:nvSpPr>
        <p:spPr bwMode="auto">
          <a:xfrm>
            <a:off x="1189038" y="6745288"/>
            <a:ext cx="786765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9pPr>
          </a:lstStyle>
          <a:p>
            <a:pPr hangingPunct="1">
              <a:spcBef>
                <a:spcPts val="1125"/>
              </a:spcBef>
              <a:buClrTx/>
              <a:buFontTx/>
              <a:buNone/>
            </a:pPr>
            <a:r>
              <a:rPr lang="en-US" sz="2400"/>
              <a:t>Riis, “It Costs a Dollar a Month to Sleep in These Sheds”</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150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125" y="242888"/>
            <a:ext cx="8778875" cy="62817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1506" name="Text Box 2"/>
          <p:cNvSpPr txBox="1">
            <a:spLocks noChangeArrowheads="1"/>
          </p:cNvSpPr>
          <p:nvPr/>
        </p:nvSpPr>
        <p:spPr bwMode="auto">
          <a:xfrm>
            <a:off x="2479675" y="6765925"/>
            <a:ext cx="7029450"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9pPr>
          </a:lstStyle>
          <a:p>
            <a:pPr hangingPunct="1">
              <a:spcBef>
                <a:spcPts val="1125"/>
              </a:spcBef>
              <a:buClrTx/>
              <a:buFontTx/>
              <a:buNone/>
            </a:pPr>
            <a:r>
              <a:rPr lang="en-US" sz="2800"/>
              <a:t>Lewis Hine, “Breaker Boys”</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503238" y="301625"/>
            <a:ext cx="9070975" cy="1262063"/>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The Horatio Alger Question</a:t>
            </a:r>
          </a:p>
        </p:txBody>
      </p:sp>
      <p:sp>
        <p:nvSpPr>
          <p:cNvPr id="3074" name="Rectangle 2"/>
          <p:cNvSpPr>
            <a:spLocks noGrp="1" noChangeArrowheads="1"/>
          </p:cNvSpPr>
          <p:nvPr>
            <p:ph type="body" idx="1"/>
          </p:nvPr>
        </p:nvSpPr>
        <p:spPr>
          <a:xfrm>
            <a:off x="503238" y="1768475"/>
            <a:ext cx="9070975" cy="4989513"/>
          </a:xfrm>
          <a:ln/>
        </p:spPr>
        <p:txBody>
          <a:bodyPr tIns="24840"/>
          <a:lstStyle/>
          <a:p>
            <a:pPr indent="-330200">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800">
                <a:latin typeface="Franklin Gothic Book" charset="0"/>
                <a:cs typeface="Franklin Gothic Book" charset="0"/>
              </a:rPr>
              <a:t>On a scale of 1-10 (1 being “completely disagree” and 10 being “completely agree”), what is your position on the following statement:</a:t>
            </a:r>
          </a:p>
          <a:p>
            <a:pPr indent="-330200">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a:p>
          <a:p>
            <a:pPr indent="-330200">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800" i="1">
                <a:latin typeface="Franklin Gothic Book" charset="0"/>
                <a:cs typeface="Franklin Gothic Book" charset="0"/>
              </a:rPr>
              <a:t>“In the United States, if you work hard and make wise decisions, you will be successful”</a:t>
            </a:r>
          </a:p>
          <a:p>
            <a:pPr indent="-330200">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a:p>
          <a:p>
            <a:pPr indent="-330200">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400">
                <a:latin typeface="Franklin Gothic Book" charset="0"/>
                <a:cs typeface="Franklin Gothic Book" charset="0"/>
              </a:rPr>
              <a:t>(The opposite position would be that financial success is mostly predetermined by your family, who you know, what school you attend, etc.)</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29" name="Text Box 1"/>
          <p:cNvSpPr txBox="1">
            <a:spLocks noChangeArrowheads="1"/>
          </p:cNvSpPr>
          <p:nvPr/>
        </p:nvSpPr>
        <p:spPr bwMode="auto">
          <a:xfrm>
            <a:off x="1006475" y="6765925"/>
            <a:ext cx="8321675"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9pPr>
          </a:lstStyle>
          <a:p>
            <a:pPr hangingPunct="1">
              <a:spcBef>
                <a:spcPts val="1125"/>
              </a:spcBef>
              <a:buClrTx/>
              <a:buFontTx/>
              <a:buNone/>
            </a:pPr>
            <a:r>
              <a:rPr lang="en-US" sz="2800"/>
              <a:t>Hine, “Little Spinner Girl,” Augusta, GA (1909)</a:t>
            </a: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5" y="365125"/>
            <a:ext cx="9326563" cy="62182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355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65125"/>
            <a:ext cx="9326563" cy="58515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3554" name="Text Box 2"/>
          <p:cNvSpPr txBox="1">
            <a:spLocks noChangeArrowheads="1"/>
          </p:cNvSpPr>
          <p:nvPr/>
        </p:nvSpPr>
        <p:spPr bwMode="auto">
          <a:xfrm>
            <a:off x="2909888" y="6480175"/>
            <a:ext cx="4497387"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9pPr>
          </a:lstStyle>
          <a:p>
            <a:pPr hangingPunct="1">
              <a:spcBef>
                <a:spcPts val="1125"/>
              </a:spcBef>
              <a:buClrTx/>
              <a:buFontTx/>
              <a:buNone/>
            </a:pPr>
            <a:r>
              <a:rPr lang="en-US" sz="2800"/>
              <a:t>Hine, “Glassworks”</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457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325" y="365125"/>
            <a:ext cx="9032875" cy="5943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4578" name="Text Box 2"/>
          <p:cNvSpPr txBox="1">
            <a:spLocks noChangeArrowheads="1"/>
          </p:cNvSpPr>
          <p:nvPr/>
        </p:nvSpPr>
        <p:spPr bwMode="auto">
          <a:xfrm>
            <a:off x="3108325" y="6572250"/>
            <a:ext cx="5029200"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9pPr>
          </a:lstStyle>
          <a:p>
            <a:pPr hangingPunct="1">
              <a:spcBef>
                <a:spcPts val="1125"/>
              </a:spcBef>
              <a:buClrTx/>
              <a:buFontTx/>
              <a:buNone/>
            </a:pPr>
            <a:r>
              <a:rPr lang="en-US" sz="2800"/>
              <a:t>Hine, “A Young Glassworker”</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560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250" y="274638"/>
            <a:ext cx="8032750" cy="58245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5602" name="Rectangle 2"/>
          <p:cNvSpPr>
            <a:spLocks noGrp="1" noChangeArrowheads="1"/>
          </p:cNvSpPr>
          <p:nvPr>
            <p:ph type="title"/>
          </p:nvPr>
        </p:nvSpPr>
        <p:spPr>
          <a:xfrm>
            <a:off x="639763" y="6126163"/>
            <a:ext cx="9063037" cy="1254125"/>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a:t>Hine: Avondale Mills in Birmingham, AL (1910)</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662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325" y="0"/>
            <a:ext cx="8321675" cy="56689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6626" name="Text Box 2"/>
          <p:cNvSpPr txBox="1">
            <a:spLocks noChangeArrowheads="1"/>
          </p:cNvSpPr>
          <p:nvPr/>
        </p:nvSpPr>
        <p:spPr bwMode="auto">
          <a:xfrm>
            <a:off x="822325" y="5668963"/>
            <a:ext cx="8321675" cy="1693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9pPr>
          </a:lstStyle>
          <a:p>
            <a:pPr hangingPunct="1">
              <a:spcBef>
                <a:spcPts val="750"/>
              </a:spcBef>
              <a:buClrTx/>
              <a:buFontTx/>
              <a:buNone/>
            </a:pPr>
            <a:r>
              <a:rPr lang="en-US" sz="1600"/>
              <a:t>Hine:  Fish cutters at a Canning Co in Maine. Ages range from 7 to 12. They live near the factory. The 7 year old boy in front, Byron Hamilton, has a badly cut finger but helps his brother regularly. Behind him is his brother George, age 11, who cut his finger half off while working. Ralph, on the left, displays his knife and also a badly cut finger. They and many youngsters said they were always cutting themselves. George earns a $1 some days, usually 75 cents. Some of the others say they earn a $1 when they work all day. At times they start at 7 a.m. and work all day until midnight. </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2184400" y="274637"/>
            <a:ext cx="5627688" cy="728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lstStyle>
            <a:lvl1pPr marL="328613" indent="-328613">
              <a:tabLst>
                <a:tab pos="328613" algn="l"/>
                <a:tab pos="785813" algn="l"/>
                <a:tab pos="1243013" algn="l"/>
                <a:tab pos="1700213" algn="l"/>
                <a:tab pos="2157413" algn="l"/>
                <a:tab pos="2614613" algn="l"/>
                <a:tab pos="3071813" algn="l"/>
                <a:tab pos="3529013" algn="l"/>
                <a:tab pos="3986213" algn="l"/>
                <a:tab pos="4443413" algn="l"/>
                <a:tab pos="4900613" algn="l"/>
                <a:tab pos="5357813" algn="l"/>
                <a:tab pos="5815013" algn="l"/>
                <a:tab pos="6272213" algn="l"/>
                <a:tab pos="6729413" algn="l"/>
                <a:tab pos="7186613" algn="l"/>
                <a:tab pos="7643813" algn="l"/>
                <a:tab pos="8101013" algn="l"/>
                <a:tab pos="8558213" algn="l"/>
                <a:tab pos="9015413" algn="l"/>
                <a:tab pos="9472613" algn="l"/>
              </a:tabLst>
              <a:defRPr>
                <a:solidFill>
                  <a:srgbClr val="000000"/>
                </a:solidFill>
                <a:latin typeface="Arial" charset="0"/>
                <a:ea typeface="ＭＳ Ｐゴシック" charset="0"/>
                <a:cs typeface="Arial Unicode MS" charset="0"/>
              </a:defRPr>
            </a:lvl1pPr>
            <a:lvl2pPr>
              <a:tabLst>
                <a:tab pos="328613" algn="l"/>
                <a:tab pos="785813" algn="l"/>
                <a:tab pos="1243013" algn="l"/>
                <a:tab pos="1700213" algn="l"/>
                <a:tab pos="2157413" algn="l"/>
                <a:tab pos="2614613" algn="l"/>
                <a:tab pos="3071813" algn="l"/>
                <a:tab pos="3529013" algn="l"/>
                <a:tab pos="3986213" algn="l"/>
                <a:tab pos="4443413" algn="l"/>
                <a:tab pos="4900613" algn="l"/>
                <a:tab pos="5357813" algn="l"/>
                <a:tab pos="5815013" algn="l"/>
                <a:tab pos="6272213" algn="l"/>
                <a:tab pos="6729413" algn="l"/>
                <a:tab pos="7186613" algn="l"/>
                <a:tab pos="7643813" algn="l"/>
                <a:tab pos="8101013" algn="l"/>
                <a:tab pos="8558213" algn="l"/>
                <a:tab pos="9015413" algn="l"/>
                <a:tab pos="9472613" algn="l"/>
              </a:tabLst>
              <a:defRPr>
                <a:solidFill>
                  <a:srgbClr val="000000"/>
                </a:solidFill>
                <a:latin typeface="Arial" charset="0"/>
                <a:ea typeface="ＭＳ Ｐゴシック" charset="0"/>
                <a:cs typeface="Arial Unicode MS" charset="0"/>
              </a:defRPr>
            </a:lvl2pPr>
            <a:lvl3pPr>
              <a:tabLst>
                <a:tab pos="328613" algn="l"/>
                <a:tab pos="785813" algn="l"/>
                <a:tab pos="1243013" algn="l"/>
                <a:tab pos="1700213" algn="l"/>
                <a:tab pos="2157413" algn="l"/>
                <a:tab pos="2614613" algn="l"/>
                <a:tab pos="3071813" algn="l"/>
                <a:tab pos="3529013" algn="l"/>
                <a:tab pos="3986213" algn="l"/>
                <a:tab pos="4443413" algn="l"/>
                <a:tab pos="4900613" algn="l"/>
                <a:tab pos="5357813" algn="l"/>
                <a:tab pos="5815013" algn="l"/>
                <a:tab pos="6272213" algn="l"/>
                <a:tab pos="6729413" algn="l"/>
                <a:tab pos="7186613" algn="l"/>
                <a:tab pos="7643813" algn="l"/>
                <a:tab pos="8101013" algn="l"/>
                <a:tab pos="8558213" algn="l"/>
                <a:tab pos="9015413" algn="l"/>
                <a:tab pos="9472613" algn="l"/>
              </a:tabLst>
              <a:defRPr>
                <a:solidFill>
                  <a:srgbClr val="000000"/>
                </a:solidFill>
                <a:latin typeface="Arial" charset="0"/>
                <a:ea typeface="ＭＳ Ｐゴシック" charset="0"/>
                <a:cs typeface="Arial Unicode MS" charset="0"/>
              </a:defRPr>
            </a:lvl3pPr>
            <a:lvl4pPr>
              <a:tabLst>
                <a:tab pos="328613" algn="l"/>
                <a:tab pos="785813" algn="l"/>
                <a:tab pos="1243013" algn="l"/>
                <a:tab pos="1700213" algn="l"/>
                <a:tab pos="2157413" algn="l"/>
                <a:tab pos="2614613" algn="l"/>
                <a:tab pos="3071813" algn="l"/>
                <a:tab pos="3529013" algn="l"/>
                <a:tab pos="3986213" algn="l"/>
                <a:tab pos="4443413" algn="l"/>
                <a:tab pos="4900613" algn="l"/>
                <a:tab pos="5357813" algn="l"/>
                <a:tab pos="5815013" algn="l"/>
                <a:tab pos="6272213" algn="l"/>
                <a:tab pos="6729413" algn="l"/>
                <a:tab pos="7186613" algn="l"/>
                <a:tab pos="7643813" algn="l"/>
                <a:tab pos="8101013" algn="l"/>
                <a:tab pos="8558213" algn="l"/>
                <a:tab pos="9015413" algn="l"/>
                <a:tab pos="9472613" algn="l"/>
              </a:tabLst>
              <a:defRPr>
                <a:solidFill>
                  <a:srgbClr val="000000"/>
                </a:solidFill>
                <a:latin typeface="Arial" charset="0"/>
                <a:ea typeface="ＭＳ Ｐゴシック" charset="0"/>
                <a:cs typeface="Arial Unicode MS" charset="0"/>
              </a:defRPr>
            </a:lvl4pPr>
            <a:lvl5pPr>
              <a:tabLst>
                <a:tab pos="328613" algn="l"/>
                <a:tab pos="785813" algn="l"/>
                <a:tab pos="1243013" algn="l"/>
                <a:tab pos="1700213" algn="l"/>
                <a:tab pos="2157413" algn="l"/>
                <a:tab pos="2614613" algn="l"/>
                <a:tab pos="3071813" algn="l"/>
                <a:tab pos="3529013" algn="l"/>
                <a:tab pos="3986213" algn="l"/>
                <a:tab pos="4443413" algn="l"/>
                <a:tab pos="4900613" algn="l"/>
                <a:tab pos="5357813" algn="l"/>
                <a:tab pos="5815013" algn="l"/>
                <a:tab pos="6272213" algn="l"/>
                <a:tab pos="6729413" algn="l"/>
                <a:tab pos="7186613" algn="l"/>
                <a:tab pos="7643813" algn="l"/>
                <a:tab pos="8101013" algn="l"/>
                <a:tab pos="8558213" algn="l"/>
                <a:tab pos="9015413" algn="l"/>
                <a:tab pos="9472613"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328613" algn="l"/>
                <a:tab pos="785813" algn="l"/>
                <a:tab pos="1243013" algn="l"/>
                <a:tab pos="1700213" algn="l"/>
                <a:tab pos="2157413" algn="l"/>
                <a:tab pos="2614613" algn="l"/>
                <a:tab pos="3071813" algn="l"/>
                <a:tab pos="3529013" algn="l"/>
                <a:tab pos="3986213" algn="l"/>
                <a:tab pos="4443413" algn="l"/>
                <a:tab pos="4900613" algn="l"/>
                <a:tab pos="5357813" algn="l"/>
                <a:tab pos="5815013" algn="l"/>
                <a:tab pos="6272213" algn="l"/>
                <a:tab pos="6729413" algn="l"/>
                <a:tab pos="7186613" algn="l"/>
                <a:tab pos="7643813" algn="l"/>
                <a:tab pos="8101013" algn="l"/>
                <a:tab pos="8558213" algn="l"/>
                <a:tab pos="9015413" algn="l"/>
                <a:tab pos="9472613"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328613" algn="l"/>
                <a:tab pos="785813" algn="l"/>
                <a:tab pos="1243013" algn="l"/>
                <a:tab pos="1700213" algn="l"/>
                <a:tab pos="2157413" algn="l"/>
                <a:tab pos="2614613" algn="l"/>
                <a:tab pos="3071813" algn="l"/>
                <a:tab pos="3529013" algn="l"/>
                <a:tab pos="3986213" algn="l"/>
                <a:tab pos="4443413" algn="l"/>
                <a:tab pos="4900613" algn="l"/>
                <a:tab pos="5357813" algn="l"/>
                <a:tab pos="5815013" algn="l"/>
                <a:tab pos="6272213" algn="l"/>
                <a:tab pos="6729413" algn="l"/>
                <a:tab pos="7186613" algn="l"/>
                <a:tab pos="7643813" algn="l"/>
                <a:tab pos="8101013" algn="l"/>
                <a:tab pos="8558213" algn="l"/>
                <a:tab pos="9015413" algn="l"/>
                <a:tab pos="9472613"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328613" algn="l"/>
                <a:tab pos="785813" algn="l"/>
                <a:tab pos="1243013" algn="l"/>
                <a:tab pos="1700213" algn="l"/>
                <a:tab pos="2157413" algn="l"/>
                <a:tab pos="2614613" algn="l"/>
                <a:tab pos="3071813" algn="l"/>
                <a:tab pos="3529013" algn="l"/>
                <a:tab pos="3986213" algn="l"/>
                <a:tab pos="4443413" algn="l"/>
                <a:tab pos="4900613" algn="l"/>
                <a:tab pos="5357813" algn="l"/>
                <a:tab pos="5815013" algn="l"/>
                <a:tab pos="6272213" algn="l"/>
                <a:tab pos="6729413" algn="l"/>
                <a:tab pos="7186613" algn="l"/>
                <a:tab pos="7643813" algn="l"/>
                <a:tab pos="8101013" algn="l"/>
                <a:tab pos="8558213" algn="l"/>
                <a:tab pos="9015413" algn="l"/>
                <a:tab pos="9472613"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328613" algn="l"/>
                <a:tab pos="785813" algn="l"/>
                <a:tab pos="1243013" algn="l"/>
                <a:tab pos="1700213" algn="l"/>
                <a:tab pos="2157413" algn="l"/>
                <a:tab pos="2614613" algn="l"/>
                <a:tab pos="3071813" algn="l"/>
                <a:tab pos="3529013" algn="l"/>
                <a:tab pos="3986213" algn="l"/>
                <a:tab pos="4443413" algn="l"/>
                <a:tab pos="4900613" algn="l"/>
                <a:tab pos="5357813" algn="l"/>
                <a:tab pos="5815013" algn="l"/>
                <a:tab pos="6272213" algn="l"/>
                <a:tab pos="6729413" algn="l"/>
                <a:tab pos="7186613" algn="l"/>
                <a:tab pos="7643813" algn="l"/>
                <a:tab pos="8101013" algn="l"/>
                <a:tab pos="8558213" algn="l"/>
                <a:tab pos="9015413" algn="l"/>
                <a:tab pos="9472613" algn="l"/>
              </a:tabLst>
              <a:defRPr>
                <a:solidFill>
                  <a:srgbClr val="000000"/>
                </a:solidFill>
                <a:latin typeface="Arial" charset="0"/>
                <a:ea typeface="ＭＳ Ｐゴシック" charset="0"/>
                <a:cs typeface="Arial Unicode MS" charset="0"/>
              </a:defRPr>
            </a:lvl9pPr>
          </a:lstStyle>
          <a:p>
            <a:pPr hangingPunct="1">
              <a:lnSpc>
                <a:spcPct val="80000"/>
              </a:lnSpc>
              <a:spcBef>
                <a:spcPts val="300"/>
              </a:spcBef>
              <a:buFont typeface="Arial" charset="0"/>
              <a:buChar char="•"/>
            </a:pPr>
            <a:r>
              <a:rPr lang="en-US" sz="1200" b="1" dirty="0"/>
              <a:t>"SIXTEEN TONS"</a:t>
            </a:r>
            <a:r>
              <a:rPr lang="en-US" sz="1200" dirty="0"/>
              <a:t> </a:t>
            </a:r>
            <a:r>
              <a:rPr lang="en-US" sz="1200" b="1" u="sng" dirty="0"/>
              <a:t>By Merle Travis</a:t>
            </a:r>
          </a:p>
          <a:p>
            <a:pPr marL="334963" hangingPunct="1">
              <a:lnSpc>
                <a:spcPct val="80000"/>
              </a:lnSpc>
              <a:spcBef>
                <a:spcPts val="300"/>
              </a:spcBef>
              <a:buClrTx/>
              <a:buFontTx/>
              <a:buNone/>
            </a:pPr>
            <a:endParaRPr lang="en-US" sz="1200" dirty="0"/>
          </a:p>
          <a:p>
            <a:pPr hangingPunct="1">
              <a:lnSpc>
                <a:spcPct val="80000"/>
              </a:lnSpc>
              <a:spcBef>
                <a:spcPts val="300"/>
              </a:spcBef>
              <a:buFont typeface="Arial" charset="0"/>
              <a:buChar char="•"/>
            </a:pPr>
            <a:r>
              <a:rPr lang="en-US" sz="1200" dirty="0"/>
              <a:t>Some people say a man is made out of mud</a:t>
            </a:r>
          </a:p>
          <a:p>
            <a:pPr hangingPunct="1">
              <a:lnSpc>
                <a:spcPct val="80000"/>
              </a:lnSpc>
              <a:spcBef>
                <a:spcPts val="300"/>
              </a:spcBef>
              <a:buFont typeface="Arial" charset="0"/>
              <a:buChar char="•"/>
            </a:pPr>
            <a:r>
              <a:rPr lang="en-US" sz="1200" dirty="0"/>
              <a:t>A poor man's made out of muscle and blood</a:t>
            </a:r>
          </a:p>
          <a:p>
            <a:pPr hangingPunct="1">
              <a:lnSpc>
                <a:spcPct val="80000"/>
              </a:lnSpc>
              <a:spcBef>
                <a:spcPts val="300"/>
              </a:spcBef>
              <a:buFont typeface="Arial" charset="0"/>
              <a:buChar char="•"/>
            </a:pPr>
            <a:r>
              <a:rPr lang="en-US" sz="1200" dirty="0"/>
              <a:t>Muscle and blood, skin and bones...</a:t>
            </a:r>
          </a:p>
          <a:p>
            <a:pPr hangingPunct="1">
              <a:lnSpc>
                <a:spcPct val="80000"/>
              </a:lnSpc>
              <a:spcBef>
                <a:spcPts val="300"/>
              </a:spcBef>
              <a:buFont typeface="Arial" charset="0"/>
              <a:buChar char="•"/>
            </a:pPr>
            <a:r>
              <a:rPr lang="en-US" sz="1200" dirty="0"/>
              <a:t>A mind that's weak and a back that's strong</a:t>
            </a:r>
          </a:p>
          <a:p>
            <a:pPr hangingPunct="1">
              <a:lnSpc>
                <a:spcPct val="80000"/>
              </a:lnSpc>
              <a:spcBef>
                <a:spcPts val="300"/>
              </a:spcBef>
              <a:buFont typeface="Arial" charset="0"/>
              <a:buChar char="•"/>
            </a:pPr>
            <a:r>
              <a:rPr lang="en-US" sz="1200" b="1" u="sng" dirty="0"/>
              <a:t>_________________</a:t>
            </a:r>
          </a:p>
          <a:p>
            <a:pPr hangingPunct="1">
              <a:lnSpc>
                <a:spcPct val="80000"/>
              </a:lnSpc>
              <a:spcBef>
                <a:spcPts val="300"/>
              </a:spcBef>
              <a:buFont typeface="Arial" charset="0"/>
              <a:buChar char="•"/>
            </a:pPr>
            <a:r>
              <a:rPr lang="en-US" sz="1200" b="1" u="sng" dirty="0"/>
              <a:t>Chorus</a:t>
            </a:r>
            <a:r>
              <a:rPr lang="en-US" sz="1200" dirty="0"/>
              <a:t> You load sixteen tons, and what do you get?</a:t>
            </a:r>
          </a:p>
          <a:p>
            <a:pPr hangingPunct="1">
              <a:lnSpc>
                <a:spcPct val="80000"/>
              </a:lnSpc>
              <a:spcBef>
                <a:spcPts val="300"/>
              </a:spcBef>
              <a:buFont typeface="Arial" charset="0"/>
              <a:buChar char="•"/>
            </a:pPr>
            <a:r>
              <a:rPr lang="en-US" sz="1200" dirty="0"/>
              <a:t>another day older and deeper in debt</a:t>
            </a:r>
          </a:p>
          <a:p>
            <a:pPr hangingPunct="1">
              <a:lnSpc>
                <a:spcPct val="80000"/>
              </a:lnSpc>
              <a:spcBef>
                <a:spcPts val="300"/>
              </a:spcBef>
              <a:buFont typeface="Arial" charset="0"/>
              <a:buChar char="•"/>
            </a:pPr>
            <a:r>
              <a:rPr lang="en-US" sz="1200" dirty="0"/>
              <a:t>St. Peter, don't you call me, 'cause I can't go</a:t>
            </a:r>
          </a:p>
          <a:p>
            <a:pPr hangingPunct="1">
              <a:lnSpc>
                <a:spcPct val="80000"/>
              </a:lnSpc>
              <a:spcBef>
                <a:spcPts val="300"/>
              </a:spcBef>
              <a:buFont typeface="Arial" charset="0"/>
              <a:buChar char="•"/>
            </a:pPr>
            <a:r>
              <a:rPr lang="en-US" sz="1200" dirty="0"/>
              <a:t>I owe my soul to the company store</a:t>
            </a:r>
          </a:p>
          <a:p>
            <a:pPr hangingPunct="1">
              <a:lnSpc>
                <a:spcPct val="80000"/>
              </a:lnSpc>
              <a:spcBef>
                <a:spcPts val="300"/>
              </a:spcBef>
              <a:buFont typeface="Arial" charset="0"/>
              <a:buChar char="•"/>
            </a:pPr>
            <a:r>
              <a:rPr lang="en-US" sz="1200" b="1" u="sng" dirty="0"/>
              <a:t>__________________</a:t>
            </a:r>
          </a:p>
          <a:p>
            <a:pPr hangingPunct="1">
              <a:lnSpc>
                <a:spcPct val="80000"/>
              </a:lnSpc>
              <a:spcBef>
                <a:spcPts val="300"/>
              </a:spcBef>
              <a:buFont typeface="Arial" charset="0"/>
              <a:buChar char="•"/>
            </a:pPr>
            <a:r>
              <a:rPr lang="en-US" sz="1200" dirty="0"/>
              <a:t>I was born one </a:t>
            </a:r>
            <a:r>
              <a:rPr lang="en-US" sz="1200" dirty="0" err="1"/>
              <a:t>mornin</a:t>
            </a:r>
            <a:r>
              <a:rPr lang="en-US" sz="1200" dirty="0"/>
              <a:t>' and the sun didn't shine </a:t>
            </a:r>
          </a:p>
          <a:p>
            <a:pPr hangingPunct="1">
              <a:lnSpc>
                <a:spcPct val="80000"/>
              </a:lnSpc>
              <a:spcBef>
                <a:spcPts val="300"/>
              </a:spcBef>
              <a:buFont typeface="Arial" charset="0"/>
              <a:buChar char="•"/>
            </a:pPr>
            <a:r>
              <a:rPr lang="en-US" sz="1200" dirty="0"/>
              <a:t>I picked up my shovel and I walked to the mine</a:t>
            </a:r>
          </a:p>
          <a:p>
            <a:pPr hangingPunct="1">
              <a:lnSpc>
                <a:spcPct val="80000"/>
              </a:lnSpc>
              <a:spcBef>
                <a:spcPts val="300"/>
              </a:spcBef>
              <a:buFont typeface="Arial" charset="0"/>
              <a:buChar char="•"/>
            </a:pPr>
            <a:r>
              <a:rPr lang="en-US" sz="1200" dirty="0"/>
              <a:t>I loaded sixteen tons of number nine coal and </a:t>
            </a:r>
          </a:p>
          <a:p>
            <a:pPr hangingPunct="1">
              <a:lnSpc>
                <a:spcPct val="80000"/>
              </a:lnSpc>
              <a:spcBef>
                <a:spcPts val="300"/>
              </a:spcBef>
              <a:buFont typeface="Arial" charset="0"/>
              <a:buChar char="•"/>
            </a:pPr>
            <a:r>
              <a:rPr lang="en-US" sz="1200" dirty="0"/>
              <a:t>the straw boss said, "well bless my soul!" </a:t>
            </a:r>
          </a:p>
          <a:p>
            <a:pPr hangingPunct="1">
              <a:lnSpc>
                <a:spcPct val="80000"/>
              </a:lnSpc>
              <a:spcBef>
                <a:spcPts val="300"/>
              </a:spcBef>
              <a:buFont typeface="Arial" charset="0"/>
              <a:buChar char="•"/>
            </a:pPr>
            <a:r>
              <a:rPr lang="en-US" sz="1200" dirty="0"/>
              <a:t>.....you loaded...</a:t>
            </a:r>
          </a:p>
          <a:p>
            <a:pPr hangingPunct="1">
              <a:lnSpc>
                <a:spcPct val="80000"/>
              </a:lnSpc>
              <a:spcBef>
                <a:spcPts val="300"/>
              </a:spcBef>
              <a:buFont typeface="Arial" charset="0"/>
              <a:buChar char="•"/>
            </a:pPr>
            <a:r>
              <a:rPr lang="en-US" sz="1200" b="1" u="sng" dirty="0"/>
              <a:t>(Chorus)</a:t>
            </a:r>
          </a:p>
          <a:p>
            <a:pPr hangingPunct="1">
              <a:lnSpc>
                <a:spcPct val="80000"/>
              </a:lnSpc>
              <a:spcBef>
                <a:spcPts val="300"/>
              </a:spcBef>
              <a:buFont typeface="Arial" charset="0"/>
              <a:buChar char="•"/>
            </a:pPr>
            <a:r>
              <a:rPr lang="en-US" sz="1200" b="1" u="sng" dirty="0"/>
              <a:t>__________________</a:t>
            </a:r>
          </a:p>
          <a:p>
            <a:pPr hangingPunct="1">
              <a:lnSpc>
                <a:spcPct val="80000"/>
              </a:lnSpc>
              <a:spcBef>
                <a:spcPts val="300"/>
              </a:spcBef>
              <a:buFont typeface="Arial" charset="0"/>
              <a:buChar char="•"/>
            </a:pPr>
            <a:r>
              <a:rPr lang="en-US" sz="1200" dirty="0"/>
              <a:t>I was born one </a:t>
            </a:r>
            <a:r>
              <a:rPr lang="en-US" sz="1200" dirty="0" err="1"/>
              <a:t>mornin</a:t>
            </a:r>
            <a:r>
              <a:rPr lang="en-US" sz="1200" dirty="0"/>
              <a:t>' it was </a:t>
            </a:r>
            <a:r>
              <a:rPr lang="en-US" sz="1200" dirty="0" err="1"/>
              <a:t>drizzlin</a:t>
            </a:r>
            <a:r>
              <a:rPr lang="en-US" sz="1200" dirty="0"/>
              <a:t>' rain </a:t>
            </a:r>
          </a:p>
          <a:p>
            <a:pPr hangingPunct="1">
              <a:lnSpc>
                <a:spcPct val="80000"/>
              </a:lnSpc>
              <a:spcBef>
                <a:spcPts val="300"/>
              </a:spcBef>
              <a:buFont typeface="Arial" charset="0"/>
              <a:buChar char="•"/>
            </a:pPr>
            <a:r>
              <a:rPr lang="en-US" sz="1200" dirty="0" err="1"/>
              <a:t>fightin</a:t>
            </a:r>
            <a:r>
              <a:rPr lang="en-US" sz="1200" dirty="0"/>
              <a:t>' and trouble are my middle name </a:t>
            </a:r>
          </a:p>
          <a:p>
            <a:pPr hangingPunct="1">
              <a:lnSpc>
                <a:spcPct val="80000"/>
              </a:lnSpc>
              <a:spcBef>
                <a:spcPts val="300"/>
              </a:spcBef>
              <a:buFont typeface="Arial" charset="0"/>
              <a:buChar char="•"/>
            </a:pPr>
            <a:r>
              <a:rPr lang="en-US" sz="1200" dirty="0"/>
              <a:t>I was raised in a cane-brake by an old mama lion </a:t>
            </a:r>
          </a:p>
          <a:p>
            <a:pPr hangingPunct="1">
              <a:lnSpc>
                <a:spcPct val="80000"/>
              </a:lnSpc>
              <a:spcBef>
                <a:spcPts val="300"/>
              </a:spcBef>
              <a:buFont typeface="Arial" charset="0"/>
              <a:buChar char="•"/>
            </a:pPr>
            <a:r>
              <a:rPr lang="en-US" sz="1200" dirty="0"/>
              <a:t>can't no high-toned woman make me walk no line</a:t>
            </a:r>
          </a:p>
          <a:p>
            <a:pPr hangingPunct="1">
              <a:lnSpc>
                <a:spcPct val="80000"/>
              </a:lnSpc>
              <a:spcBef>
                <a:spcPts val="300"/>
              </a:spcBef>
              <a:buFont typeface="Arial" charset="0"/>
              <a:buChar char="•"/>
            </a:pPr>
            <a:r>
              <a:rPr lang="en-US" sz="1200" b="1" u="sng" dirty="0"/>
              <a:t>(Chorus)</a:t>
            </a:r>
          </a:p>
          <a:p>
            <a:pPr hangingPunct="1">
              <a:lnSpc>
                <a:spcPct val="80000"/>
              </a:lnSpc>
              <a:spcBef>
                <a:spcPts val="300"/>
              </a:spcBef>
              <a:buFont typeface="Arial" charset="0"/>
              <a:buChar char="•"/>
            </a:pPr>
            <a:r>
              <a:rPr lang="en-US" sz="1200" b="1" u="sng" dirty="0"/>
              <a:t>__________________</a:t>
            </a:r>
          </a:p>
          <a:p>
            <a:pPr hangingPunct="1">
              <a:lnSpc>
                <a:spcPct val="80000"/>
              </a:lnSpc>
              <a:spcBef>
                <a:spcPts val="300"/>
              </a:spcBef>
              <a:buFont typeface="Arial" charset="0"/>
              <a:buChar char="•"/>
            </a:pPr>
            <a:r>
              <a:rPr lang="en-US" sz="1200" dirty="0"/>
              <a:t>If you see me </a:t>
            </a:r>
            <a:r>
              <a:rPr lang="en-US" sz="1200" dirty="0" err="1"/>
              <a:t>comin</a:t>
            </a:r>
            <a:r>
              <a:rPr lang="en-US" sz="1200" dirty="0"/>
              <a:t>', better step aside</a:t>
            </a:r>
          </a:p>
          <a:p>
            <a:pPr hangingPunct="1">
              <a:lnSpc>
                <a:spcPct val="80000"/>
              </a:lnSpc>
              <a:spcBef>
                <a:spcPts val="300"/>
              </a:spcBef>
              <a:buFont typeface="Arial" charset="0"/>
              <a:buChar char="•"/>
            </a:pPr>
            <a:r>
              <a:rPr lang="en-US" sz="1200" dirty="0"/>
              <a:t>A lot of men didn't, a lot of men died</a:t>
            </a:r>
          </a:p>
          <a:p>
            <a:pPr hangingPunct="1">
              <a:lnSpc>
                <a:spcPct val="80000"/>
              </a:lnSpc>
              <a:spcBef>
                <a:spcPts val="300"/>
              </a:spcBef>
              <a:buFont typeface="Arial" charset="0"/>
              <a:buChar char="•"/>
            </a:pPr>
            <a:r>
              <a:rPr lang="en-US" sz="1200" dirty="0"/>
              <a:t>One fist of iron, the other of steel</a:t>
            </a:r>
          </a:p>
          <a:p>
            <a:pPr hangingPunct="1">
              <a:lnSpc>
                <a:spcPct val="80000"/>
              </a:lnSpc>
              <a:spcBef>
                <a:spcPts val="300"/>
              </a:spcBef>
              <a:buFont typeface="Arial" charset="0"/>
              <a:buChar char="•"/>
            </a:pPr>
            <a:r>
              <a:rPr lang="en-US" sz="1200" dirty="0"/>
              <a:t>If the right one don't get you, then the left one will</a:t>
            </a:r>
          </a:p>
          <a:p>
            <a:pPr hangingPunct="1">
              <a:lnSpc>
                <a:spcPct val="80000"/>
              </a:lnSpc>
              <a:spcBef>
                <a:spcPts val="300"/>
              </a:spcBef>
              <a:buFont typeface="Arial" charset="0"/>
              <a:buChar char="•"/>
            </a:pPr>
            <a:r>
              <a:rPr lang="en-US" sz="1200" dirty="0"/>
              <a:t> </a:t>
            </a:r>
            <a:r>
              <a:rPr lang="en-US" sz="1200" b="1" dirty="0"/>
              <a:t>(</a:t>
            </a:r>
            <a:r>
              <a:rPr lang="en-US" sz="1200" b="1" u="sng" dirty="0"/>
              <a:t>Chorus</a:t>
            </a:r>
            <a:r>
              <a:rPr lang="en-US" sz="1200" b="1" dirty="0"/>
              <a:t>)</a:t>
            </a:r>
          </a:p>
          <a:p>
            <a:pPr hangingPunct="1">
              <a:lnSpc>
                <a:spcPct val="80000"/>
              </a:lnSpc>
              <a:spcBef>
                <a:spcPts val="300"/>
              </a:spcBef>
              <a:buFont typeface="Arial" charset="0"/>
              <a:buChar char="•"/>
            </a:pPr>
            <a:r>
              <a:rPr lang="en-US" sz="1200" b="1" u="sng" dirty="0"/>
              <a:t>__________________</a:t>
            </a:r>
          </a:p>
          <a:p>
            <a:pPr hangingPunct="1">
              <a:lnSpc>
                <a:spcPct val="80000"/>
              </a:lnSpc>
              <a:spcBef>
                <a:spcPts val="300"/>
              </a:spcBef>
              <a:buFont typeface="Arial" charset="0"/>
              <a:buChar char="•"/>
            </a:pPr>
            <a:r>
              <a:rPr lang="en-US" sz="1200" dirty="0"/>
              <a:t>You load sixteen tons, and what do you get?</a:t>
            </a:r>
          </a:p>
          <a:p>
            <a:pPr hangingPunct="1">
              <a:lnSpc>
                <a:spcPct val="80000"/>
              </a:lnSpc>
              <a:spcBef>
                <a:spcPts val="300"/>
              </a:spcBef>
              <a:buFont typeface="Arial" charset="0"/>
              <a:buChar char="•"/>
            </a:pPr>
            <a:r>
              <a:rPr lang="en-US" sz="1200" dirty="0"/>
              <a:t>Another day older and deeper in debt</a:t>
            </a:r>
          </a:p>
          <a:p>
            <a:pPr hangingPunct="1">
              <a:lnSpc>
                <a:spcPct val="80000"/>
              </a:lnSpc>
              <a:spcBef>
                <a:spcPts val="300"/>
              </a:spcBef>
              <a:buFont typeface="Arial" charset="0"/>
              <a:buChar char="•"/>
            </a:pPr>
            <a:r>
              <a:rPr lang="en-US" sz="1200" dirty="0"/>
              <a:t>St. Peter don't you call me, 'cause I can't go</a:t>
            </a:r>
          </a:p>
          <a:p>
            <a:pPr hangingPunct="1">
              <a:lnSpc>
                <a:spcPct val="80000"/>
              </a:lnSpc>
              <a:spcBef>
                <a:spcPts val="300"/>
              </a:spcBef>
              <a:buFont typeface="Arial" charset="0"/>
              <a:buChar char="•"/>
            </a:pPr>
            <a:r>
              <a:rPr lang="en-US" sz="1200" dirty="0"/>
              <a:t>I owe my soul to the company store</a:t>
            </a:r>
          </a:p>
          <a:p>
            <a:pPr hangingPunct="1">
              <a:lnSpc>
                <a:spcPct val="80000"/>
              </a:lnSpc>
              <a:spcBef>
                <a:spcPts val="300"/>
              </a:spcBef>
              <a:buFont typeface="Arial" charset="0"/>
              <a:buChar char="•"/>
            </a:pPr>
            <a:r>
              <a:rPr lang="en-US" sz="1200" b="1" dirty="0"/>
              <a:t>"</a:t>
            </a:r>
            <a:r>
              <a:rPr lang="en-US" sz="1200" b="1" i="1" dirty="0"/>
              <a:t>Sixteen Tons"</a:t>
            </a:r>
            <a:r>
              <a:rPr lang="en-US" sz="1200" b="1" dirty="0"/>
              <a:t>/ Copyright / Merle's Girls Music ~ All Rights Reserved</a:t>
            </a:r>
          </a:p>
          <a:p>
            <a:pPr marL="334963" hangingPunct="1">
              <a:lnSpc>
                <a:spcPct val="80000"/>
              </a:lnSpc>
              <a:spcBef>
                <a:spcPts val="300"/>
              </a:spcBef>
              <a:buClrTx/>
              <a:buFontTx/>
              <a:buNone/>
            </a:pPr>
            <a:endParaRPr lang="en-US" sz="1200" b="1"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3" name="Rectangle 1"/>
          <p:cNvSpPr>
            <a:spLocks noGrp="1" noChangeArrowheads="1"/>
          </p:cNvSpPr>
          <p:nvPr>
            <p:ph type="title"/>
          </p:nvPr>
        </p:nvSpPr>
        <p:spPr>
          <a:xfrm>
            <a:off x="503238" y="301625"/>
            <a:ext cx="9072562" cy="1260475"/>
          </a:xfrm>
          <a:ln/>
        </p:spPr>
        <p:txBody>
          <a:bodyPr lIns="90000" tIns="46800" rIns="90000" bIns="46800"/>
          <a:lstStyle/>
          <a:p>
            <a:pPr hangingPunct="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Works Used</a:t>
            </a:r>
          </a:p>
        </p:txBody>
      </p:sp>
      <p:sp>
        <p:nvSpPr>
          <p:cNvPr id="28674" name="Rectangle 2"/>
          <p:cNvSpPr>
            <a:spLocks noGrp="1" noChangeArrowheads="1"/>
          </p:cNvSpPr>
          <p:nvPr>
            <p:ph type="body" idx="1"/>
          </p:nvPr>
        </p:nvSpPr>
        <p:spPr>
          <a:xfrm>
            <a:off x="503238" y="1763713"/>
            <a:ext cx="9072562" cy="4989512"/>
          </a:xfrm>
          <a:ln/>
        </p:spPr>
        <p:txBody>
          <a:bodyPr lIns="90000" tIns="46800" rIns="90000" bIns="46800"/>
          <a:lstStyle/>
          <a:p>
            <a:pPr marL="328613" indent="-328613" hangingPunct="1">
              <a:spcBef>
                <a:spcPts val="400"/>
              </a:spcBef>
              <a:spcAft>
                <a:spcPct val="0"/>
              </a:spcAft>
              <a:buFont typeface="Arial" charset="0"/>
              <a:buChar char="•"/>
              <a:tabLst>
                <a:tab pos="328613" algn="l"/>
                <a:tab pos="441325" algn="l"/>
                <a:tab pos="898525" algn="l"/>
                <a:tab pos="1355725" algn="l"/>
                <a:tab pos="1812925" algn="l"/>
                <a:tab pos="2270125" algn="l"/>
                <a:tab pos="2727325" algn="l"/>
                <a:tab pos="3184525" algn="l"/>
                <a:tab pos="3641725" algn="l"/>
                <a:tab pos="4098925" algn="l"/>
                <a:tab pos="4556125" algn="l"/>
                <a:tab pos="5013325" algn="l"/>
                <a:tab pos="5470525" algn="l"/>
                <a:tab pos="5927725" algn="l"/>
                <a:tab pos="6384925" algn="l"/>
                <a:tab pos="6842125" algn="l"/>
                <a:tab pos="7299325" algn="l"/>
                <a:tab pos="7756525" algn="l"/>
                <a:tab pos="8213725" algn="l"/>
                <a:tab pos="8670925" algn="l"/>
                <a:tab pos="9128125" algn="l"/>
              </a:tabLst>
            </a:pPr>
            <a:r>
              <a:rPr lang="en-US" sz="1600"/>
              <a:t>Vanderbilt Mansion National Historic Site. </a:t>
            </a:r>
            <a:r>
              <a:rPr lang="en-US" sz="1600">
                <a:solidFill>
                  <a:srgbClr val="009999"/>
                </a:solidFill>
              </a:rPr>
              <a:t>http://www.nps.gov/nr/twhp/wwwlps/lessons/78vanderbilt/78visual2.htm</a:t>
            </a:r>
          </a:p>
          <a:p>
            <a:pPr marL="328613" indent="-328613" hangingPunct="1">
              <a:spcBef>
                <a:spcPts val="400"/>
              </a:spcBef>
              <a:spcAft>
                <a:spcPct val="0"/>
              </a:spcAft>
              <a:buFont typeface="Arial" charset="0"/>
              <a:buChar char="•"/>
              <a:tabLst>
                <a:tab pos="328613" algn="l"/>
                <a:tab pos="441325" algn="l"/>
                <a:tab pos="898525" algn="l"/>
                <a:tab pos="1355725" algn="l"/>
                <a:tab pos="1812925" algn="l"/>
                <a:tab pos="2270125" algn="l"/>
                <a:tab pos="2727325" algn="l"/>
                <a:tab pos="3184525" algn="l"/>
                <a:tab pos="3641725" algn="l"/>
                <a:tab pos="4098925" algn="l"/>
                <a:tab pos="4556125" algn="l"/>
                <a:tab pos="5013325" algn="l"/>
                <a:tab pos="5470525" algn="l"/>
                <a:tab pos="5927725" algn="l"/>
                <a:tab pos="6384925" algn="l"/>
                <a:tab pos="6842125" algn="l"/>
                <a:tab pos="7299325" algn="l"/>
                <a:tab pos="7756525" algn="l"/>
                <a:tab pos="8213725" algn="l"/>
                <a:tab pos="8670925" algn="l"/>
                <a:tab pos="9128125" algn="l"/>
              </a:tabLst>
            </a:pPr>
            <a:r>
              <a:rPr lang="en-US" sz="1600"/>
              <a:t>Biltmore Estate. </a:t>
            </a:r>
            <a:r>
              <a:rPr lang="en-US" sz="1600">
                <a:solidFill>
                  <a:srgbClr val="009999"/>
                </a:solidFill>
              </a:rPr>
              <a:t>http://en.wikipedia.org/wiki/Biltmore_Estate</a:t>
            </a:r>
            <a:r>
              <a:rPr lang="en-US" sz="1600"/>
              <a:t>.</a:t>
            </a:r>
          </a:p>
          <a:p>
            <a:pPr marL="328613" indent="-328613" hangingPunct="1">
              <a:spcBef>
                <a:spcPts val="400"/>
              </a:spcBef>
              <a:spcAft>
                <a:spcPct val="0"/>
              </a:spcAft>
              <a:buFont typeface="Arial" charset="0"/>
              <a:buChar char="•"/>
              <a:tabLst>
                <a:tab pos="328613" algn="l"/>
                <a:tab pos="441325" algn="l"/>
                <a:tab pos="898525" algn="l"/>
                <a:tab pos="1355725" algn="l"/>
                <a:tab pos="1812925" algn="l"/>
                <a:tab pos="2270125" algn="l"/>
                <a:tab pos="2727325" algn="l"/>
                <a:tab pos="3184525" algn="l"/>
                <a:tab pos="3641725" algn="l"/>
                <a:tab pos="4098925" algn="l"/>
                <a:tab pos="4556125" algn="l"/>
                <a:tab pos="5013325" algn="l"/>
                <a:tab pos="5470525" algn="l"/>
                <a:tab pos="5927725" algn="l"/>
                <a:tab pos="6384925" algn="l"/>
                <a:tab pos="6842125" algn="l"/>
                <a:tab pos="7299325" algn="l"/>
                <a:tab pos="7756525" algn="l"/>
                <a:tab pos="8213725" algn="l"/>
                <a:tab pos="8670925" algn="l"/>
                <a:tab pos="9128125" algn="l"/>
              </a:tabLst>
            </a:pPr>
            <a:r>
              <a:rPr lang="en-US" sz="1600"/>
              <a:t>Documenting “The Other Half”:  The Social Reform Photographs of Jacob Riis and Lewis Hines. </a:t>
            </a:r>
            <a:r>
              <a:rPr lang="en-US" sz="1600">
                <a:solidFill>
                  <a:srgbClr val="009999"/>
                </a:solidFill>
              </a:rPr>
              <a:t>http://xroads.virginia.edu/~ma01/davis/photography/images/riisphotos/slideshow1.html</a:t>
            </a:r>
            <a:r>
              <a:rPr lang="en-US" sz="1600"/>
              <a:t>.</a:t>
            </a:r>
          </a:p>
          <a:p>
            <a:pPr marL="328613" indent="-328613" hangingPunct="1">
              <a:spcBef>
                <a:spcPts val="400"/>
              </a:spcBef>
              <a:spcAft>
                <a:spcPct val="0"/>
              </a:spcAft>
              <a:buFont typeface="Arial" charset="0"/>
              <a:buChar char="•"/>
              <a:tabLst>
                <a:tab pos="328613" algn="l"/>
                <a:tab pos="441325" algn="l"/>
                <a:tab pos="898525" algn="l"/>
                <a:tab pos="1355725" algn="l"/>
                <a:tab pos="1812925" algn="l"/>
                <a:tab pos="2270125" algn="l"/>
                <a:tab pos="2727325" algn="l"/>
                <a:tab pos="3184525" algn="l"/>
                <a:tab pos="3641725" algn="l"/>
                <a:tab pos="4098925" algn="l"/>
                <a:tab pos="4556125" algn="l"/>
                <a:tab pos="5013325" algn="l"/>
                <a:tab pos="5470525" algn="l"/>
                <a:tab pos="5927725" algn="l"/>
                <a:tab pos="6384925" algn="l"/>
                <a:tab pos="6842125" algn="l"/>
                <a:tab pos="7299325" algn="l"/>
                <a:tab pos="7756525" algn="l"/>
                <a:tab pos="8213725" algn="l"/>
                <a:tab pos="8670925" algn="l"/>
                <a:tab pos="9128125" algn="l"/>
              </a:tabLst>
            </a:pPr>
            <a:r>
              <a:rPr lang="en-US" sz="1600"/>
              <a:t>The History Place – Child Labor in America, 1908-1912. </a:t>
            </a:r>
            <a:r>
              <a:rPr lang="en-US" sz="1600">
                <a:solidFill>
                  <a:srgbClr val="009999"/>
                </a:solidFill>
              </a:rPr>
              <a:t>http://www.historyplace.com/unitedstates/childlabor/</a:t>
            </a:r>
            <a:r>
              <a:rPr lang="en-US" sz="1600"/>
              <a:t>.</a:t>
            </a:r>
          </a:p>
          <a:p>
            <a:pPr marL="328613" indent="-328613" hangingPunct="1">
              <a:spcBef>
                <a:spcPts val="400"/>
              </a:spcBef>
              <a:spcAft>
                <a:spcPct val="0"/>
              </a:spcAft>
              <a:buFont typeface="Arial" charset="0"/>
              <a:buChar char="•"/>
              <a:tabLst>
                <a:tab pos="328613" algn="l"/>
                <a:tab pos="441325" algn="l"/>
                <a:tab pos="898525" algn="l"/>
                <a:tab pos="1355725" algn="l"/>
                <a:tab pos="1812925" algn="l"/>
                <a:tab pos="2270125" algn="l"/>
                <a:tab pos="2727325" algn="l"/>
                <a:tab pos="3184525" algn="l"/>
                <a:tab pos="3641725" algn="l"/>
                <a:tab pos="4098925" algn="l"/>
                <a:tab pos="4556125" algn="l"/>
                <a:tab pos="5013325" algn="l"/>
                <a:tab pos="5470525" algn="l"/>
                <a:tab pos="5927725" algn="l"/>
                <a:tab pos="6384925" algn="l"/>
                <a:tab pos="6842125" algn="l"/>
                <a:tab pos="7299325" algn="l"/>
                <a:tab pos="7756525" algn="l"/>
                <a:tab pos="8213725" algn="l"/>
                <a:tab pos="8670925" algn="l"/>
                <a:tab pos="9128125" algn="l"/>
              </a:tabLst>
            </a:pPr>
            <a:r>
              <a:rPr lang="en-US" sz="1600"/>
              <a:t>Tennessee Ernie Ford, </a:t>
            </a:r>
            <a:r>
              <a:rPr lang="en-US" sz="1600" i="1"/>
              <a:t>Sixteen Tons</a:t>
            </a:r>
            <a:r>
              <a:rPr lang="en-US" sz="1600"/>
              <a:t>.  Lyrics written by Merle Travis. http://www.ernieford.com/SixteenTons.htm.</a:t>
            </a:r>
          </a:p>
          <a:p>
            <a:pPr marL="334963" indent="-328613" hangingPunct="1">
              <a:spcBef>
                <a:spcPts val="400"/>
              </a:spcBef>
              <a:spcAft>
                <a:spcPct val="0"/>
              </a:spcAft>
              <a:buClrTx/>
              <a:buFontTx/>
              <a:buNone/>
              <a:tabLst>
                <a:tab pos="328613" algn="l"/>
                <a:tab pos="441325" algn="l"/>
                <a:tab pos="898525" algn="l"/>
                <a:tab pos="1355725" algn="l"/>
                <a:tab pos="1812925" algn="l"/>
                <a:tab pos="2270125" algn="l"/>
                <a:tab pos="2727325" algn="l"/>
                <a:tab pos="3184525" algn="l"/>
                <a:tab pos="3641725" algn="l"/>
                <a:tab pos="4098925" algn="l"/>
                <a:tab pos="4556125" algn="l"/>
                <a:tab pos="5013325" algn="l"/>
                <a:tab pos="5470525" algn="l"/>
                <a:tab pos="5927725" algn="l"/>
                <a:tab pos="6384925" algn="l"/>
                <a:tab pos="6842125" algn="l"/>
                <a:tab pos="7299325" algn="l"/>
                <a:tab pos="7756525" algn="l"/>
                <a:tab pos="8213725" algn="l"/>
                <a:tab pos="8670925" algn="l"/>
                <a:tab pos="9128125" algn="l"/>
              </a:tabLst>
            </a:pPr>
            <a:endParaRPr lang="en-US" sz="1600"/>
          </a:p>
          <a:p>
            <a:pPr marL="334963" indent="-328613" hangingPunct="1">
              <a:spcBef>
                <a:spcPts val="400"/>
              </a:spcBef>
              <a:spcAft>
                <a:spcPct val="0"/>
              </a:spcAft>
              <a:buClrTx/>
              <a:buFontTx/>
              <a:buNone/>
              <a:tabLst>
                <a:tab pos="328613" algn="l"/>
                <a:tab pos="441325" algn="l"/>
                <a:tab pos="898525" algn="l"/>
                <a:tab pos="1355725" algn="l"/>
                <a:tab pos="1812925" algn="l"/>
                <a:tab pos="2270125" algn="l"/>
                <a:tab pos="2727325" algn="l"/>
                <a:tab pos="3184525" algn="l"/>
                <a:tab pos="3641725" algn="l"/>
                <a:tab pos="4098925" algn="l"/>
                <a:tab pos="4556125" algn="l"/>
                <a:tab pos="5013325" algn="l"/>
                <a:tab pos="5470525" algn="l"/>
                <a:tab pos="5927725" algn="l"/>
                <a:tab pos="6384925" algn="l"/>
                <a:tab pos="6842125" algn="l"/>
                <a:tab pos="7299325" algn="l"/>
                <a:tab pos="7756525" algn="l"/>
                <a:tab pos="8213725" algn="l"/>
                <a:tab pos="8670925" algn="l"/>
                <a:tab pos="9128125" algn="l"/>
              </a:tabLst>
            </a:pPr>
            <a:endParaRPr lang="en-US" sz="160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ChangeArrowheads="1"/>
          </p:cNvSpPr>
          <p:nvPr>
            <p:ph type="body"/>
          </p:nvPr>
        </p:nvSpPr>
        <p:spPr>
          <a:xfrm>
            <a:off x="457200" y="457200"/>
            <a:ext cx="9118600" cy="6300788"/>
          </a:xfrm>
          <a:ln/>
        </p:spPr>
        <p:txBody>
          <a:bodyPr tIns="28080" anchor="t"/>
          <a:lstStyle/>
          <a:p>
            <a:pPr marL="431800" indent="-311150" algn="l">
              <a:spcAft>
                <a:spcPts val="1413"/>
              </a:spcAft>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sz="3200" b="1"/>
              <a:t>Gilded</a:t>
            </a:r>
            <a:r>
              <a:rPr lang="en-US" sz="3200"/>
              <a:t>:  Covered in gold, but not valuable on the inside</a:t>
            </a:r>
          </a:p>
          <a:p>
            <a:pPr marL="431800" indent="-311150" algn="l">
              <a:spcAft>
                <a:spcPts val="1413"/>
              </a:spcAft>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sz="3200" b="1"/>
              <a:t>Gilded Age</a:t>
            </a:r>
            <a:r>
              <a:rPr lang="en-US" sz="3200"/>
              <a:t>:  Time period in the late 1800's when new </a:t>
            </a:r>
            <a:r>
              <a:rPr lang="en-US" sz="3200">
                <a:latin typeface="Franklin Gothic Book" charset="0"/>
                <a:cs typeface="Franklin Gothic Book" charset="0"/>
              </a:rPr>
              <a:t>economic developments created more wealth (for some) than had ever existed in the U.S.</a:t>
            </a:r>
          </a:p>
          <a:p>
            <a:pPr marL="431800" indent="-311150" algn="l">
              <a:spcAft>
                <a:spcPts val="1413"/>
              </a:spcAft>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latin typeface="Franklin Gothic Book" charset="0"/>
              <a:cs typeface="Franklin Gothic Book" charset="0"/>
            </a:endParaRPr>
          </a:p>
          <a:p>
            <a:pPr marL="431800" indent="-311150" algn="l">
              <a:spcAft>
                <a:spcPts val="1413"/>
              </a:spcAft>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latin typeface="Franklin Gothic Book" charset="0"/>
              <a:cs typeface="Franklin Gothic Book" charset="0"/>
            </a:endParaRPr>
          </a:p>
          <a:p>
            <a:pPr marL="431800" indent="-311150" algn="l">
              <a:spcAft>
                <a:spcPts val="1413"/>
              </a:spcAft>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latin typeface="Franklin Gothic Book" charset="0"/>
              <a:cs typeface="Franklin Gothic Book"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1525" y="3017838"/>
            <a:ext cx="3200400" cy="43894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aphicFrame>
        <p:nvGraphicFramePr>
          <p:cNvPr id="5123" name="Group 3"/>
          <p:cNvGraphicFramePr>
            <a:graphicFrameLocks noGrp="1"/>
          </p:cNvGraphicFramePr>
          <p:nvPr/>
        </p:nvGraphicFramePr>
        <p:xfrm>
          <a:off x="828675" y="3240088"/>
          <a:ext cx="4572000" cy="2766891"/>
        </p:xfrm>
        <a:graphic>
          <a:graphicData uri="http://schemas.openxmlformats.org/drawingml/2006/table">
            <a:tbl>
              <a:tblPr/>
              <a:tblGrid>
                <a:gridCol w="4572000"/>
              </a:tblGrid>
              <a:tr h="2508250">
                <a:tc>
                  <a:txBody>
                    <a:bodyPr/>
                    <a:lstStyle/>
                    <a:p>
                      <a:pPr marL="0" marR="0" lvl="0" indent="0" algn="l" defTabSz="457200" rtl="0" eaLnBrk="1" fontAlgn="base" latinLnBrk="0" hangingPunct="0">
                        <a:lnSpc>
                          <a:spcPct val="93000"/>
                        </a:lnSpc>
                        <a:spcBef>
                          <a:spcPct val="0"/>
                        </a:spcBef>
                        <a:spcAft>
                          <a:spcPct val="0"/>
                        </a:spcAft>
                        <a:buClrTx/>
                        <a:buSzPct val="45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600" b="0" i="0" u="none" strike="noStrike" cap="none" normalizeH="0" baseline="0">
                          <a:ln>
                            <a:noFill/>
                          </a:ln>
                          <a:solidFill>
                            <a:srgbClr val="000000"/>
                          </a:solidFill>
                          <a:effectLst/>
                          <a:latin typeface="Franklin Gothic Book" charset="0"/>
                          <a:ea typeface="ＭＳ Ｐゴシック" charset="0"/>
                          <a:cs typeface="Franklin Gothic Book" charset="0"/>
                        </a:rPr>
                        <a:t>The author Mark Twain gave the time period this name to criticize the great divide that emerged between the rich and poor.</a:t>
                      </a:r>
                    </a:p>
                    <a:p>
                      <a:pPr marL="0" marR="0" lvl="0" indent="0" algn="l" defTabSz="457200" rtl="0" eaLnBrk="1" fontAlgn="base" latinLnBrk="0" hangingPunct="0">
                        <a:lnSpc>
                          <a:spcPct val="55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4800" b="0" i="0" u="none" strike="noStrike" cap="none" normalizeH="0" baseline="0">
                          <a:ln>
                            <a:noFill/>
                          </a:ln>
                          <a:solidFill>
                            <a:srgbClr val="000000"/>
                          </a:solidFill>
                          <a:effectLst/>
                          <a:latin typeface="Franklin Gothic Book" charset="0"/>
                          <a:ea typeface="ＭＳ Ｐゴシック" charset="0"/>
                          <a:cs typeface="Franklin Gothic Book" charset="0"/>
                        </a:rPr>
                        <a:t> </a:t>
                      </a:r>
                    </a:p>
                  </a:txBody>
                  <a:tcPr marL="90000" marR="90000" marT="698760" marB="46800" horzOverflow="overflow">
                    <a:lnL>
                      <a:noFill/>
                    </a:lnL>
                    <a:lnR>
                      <a:noFill/>
                    </a:lnR>
                    <a:lnT>
                      <a:noFill/>
                    </a:lnT>
                    <a:lnB>
                      <a:noFill/>
                    </a:lnB>
                    <a:lnTlToBr>
                      <a:noFill/>
                    </a:lnTlToBr>
                    <a:lnBlToTr>
                      <a:noFill/>
                    </a:lnBlToTr>
                    <a:solidFill>
                      <a:srgbClr val="B3B3B3"/>
                    </a:solidFill>
                  </a:tcPr>
                </a:tc>
              </a:tr>
            </a:tbl>
          </a:graphicData>
        </a:graphic>
      </p:graphicFrame>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5121">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5122"/>
                                        </p:tgtEl>
                                        <p:attrNameLst>
                                          <p:attrName>style.visibility</p:attrName>
                                        </p:attrNameLst>
                                      </p:cBhvr>
                                      <p:to>
                                        <p:strVal val="visible"/>
                                      </p:to>
                                    </p:set>
                                  </p:childTnLst>
                                </p:cTn>
                              </p:par>
                              <p:par>
                                <p:cTn id="11" presetID="1" presetClass="entr" fill="hold" nodeType="withEffect">
                                  <p:stCondLst>
                                    <p:cond delay="0"/>
                                  </p:stCondLst>
                                  <p:childTnLst>
                                    <p:set>
                                      <p:cBhvr additive="repl">
                                        <p:cTn id="12" dur="1" fill="hold">
                                          <p:stCondLst>
                                            <p:cond delay="0"/>
                                          </p:stCondLst>
                                        </p:cTn>
                                        <p:tgtEl>
                                          <p:spTgt spid="51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457200" y="109538"/>
            <a:ext cx="9070975" cy="1262062"/>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How was so much wealth created?</a:t>
            </a:r>
          </a:p>
        </p:txBody>
      </p:sp>
      <p:sp>
        <p:nvSpPr>
          <p:cNvPr id="6146" name="Rectangle 2"/>
          <p:cNvSpPr>
            <a:spLocks noGrp="1" noChangeArrowheads="1"/>
          </p:cNvSpPr>
          <p:nvPr>
            <p:ph type="body" idx="1"/>
          </p:nvPr>
        </p:nvSpPr>
        <p:spPr>
          <a:xfrm>
            <a:off x="503238" y="1143000"/>
            <a:ext cx="9070975" cy="6723063"/>
          </a:xfrm>
          <a:ln/>
        </p:spPr>
        <p:txBody>
          <a:bodyPr/>
          <a:lstStyle/>
          <a:p>
            <a:pPr marL="431800" indent="-311150">
              <a:buClrTx/>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b="1"/>
              <a:t>Industrialization</a:t>
            </a:r>
            <a:r>
              <a:rPr lang="en-US"/>
              <a:t>: when the </a:t>
            </a:r>
            <a:r>
              <a:rPr lang="en-US">
                <a:latin typeface="Franklin Gothic Book" charset="0"/>
                <a:cs typeface="Franklin Gothic Book" charset="0"/>
              </a:rPr>
              <a:t>economy becomes dominated by manufacturing rather than agriculture</a:t>
            </a:r>
          </a:p>
          <a:p>
            <a:pPr marL="431800" indent="-311150">
              <a:buClrTx/>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a:latin typeface="Franklin Gothic Book" charset="0"/>
              <a:cs typeface="Franklin Gothic Book" charset="0"/>
            </a:endParaRPr>
          </a:p>
          <a:p>
            <a:pPr marL="431800" indent="-311150">
              <a:buClrTx/>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a:latin typeface="Franklin Gothic Book" charset="0"/>
                <a:cs typeface="Franklin Gothic Book" charset="0"/>
              </a:rPr>
              <a:t>This changed both </a:t>
            </a:r>
            <a:r>
              <a:rPr lang="en-US" i="1">
                <a:latin typeface="Franklin Gothic Book" charset="0"/>
                <a:cs typeface="Franklin Gothic Book" charset="0"/>
              </a:rPr>
              <a:t>how</a:t>
            </a:r>
            <a:r>
              <a:rPr lang="en-US">
                <a:latin typeface="Franklin Gothic Book" charset="0"/>
                <a:cs typeface="Franklin Gothic Book" charset="0"/>
              </a:rPr>
              <a:t> and </a:t>
            </a:r>
            <a:r>
              <a:rPr lang="en-US" i="1">
                <a:latin typeface="Franklin Gothic Book" charset="0"/>
                <a:cs typeface="Franklin Gothic Book" charset="0"/>
              </a:rPr>
              <a:t>where </a:t>
            </a:r>
            <a:r>
              <a:rPr lang="en-US">
                <a:latin typeface="Franklin Gothic Book" charset="0"/>
                <a:cs typeface="Franklin Gothic Book" charset="0"/>
              </a:rPr>
              <a:t>business was done, as new industrial centers drew people to cities from the countryside and from overseas.</a:t>
            </a:r>
          </a:p>
          <a:p>
            <a:pPr marL="425450" indent="-317500">
              <a:buSzPct val="45000"/>
              <a:buFont typeface="Wingdings" charset="0"/>
              <a:buChar char=""/>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b="1">
                <a:cs typeface="Franklin Gothic Book" charset="0"/>
              </a:rPr>
              <a:t>Railroads</a:t>
            </a:r>
            <a:r>
              <a:rPr lang="en-US">
                <a:latin typeface="Franklin Gothic Book" charset="0"/>
                <a:cs typeface="Franklin Gothic Book" charset="0"/>
              </a:rPr>
              <a:t> stretch to cover the entire country</a:t>
            </a:r>
          </a:p>
          <a:p>
            <a:pPr marL="425450" indent="-317500">
              <a:buSzPct val="45000"/>
              <a:buFont typeface="Wingdings" charset="0"/>
              <a:buChar char=""/>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b="1">
                <a:cs typeface="Franklin Gothic Book" charset="0"/>
              </a:rPr>
              <a:t>Steel</a:t>
            </a:r>
            <a:r>
              <a:rPr lang="en-US">
                <a:latin typeface="Franklin Gothic Book" charset="0"/>
                <a:cs typeface="Franklin Gothic Book" charset="0"/>
              </a:rPr>
              <a:t> (for rail, bridge, and building construction)</a:t>
            </a:r>
          </a:p>
          <a:p>
            <a:pPr marL="425450" indent="-317500">
              <a:buSzPct val="45000"/>
              <a:buFont typeface="Wingdings" charset="0"/>
              <a:buChar char=""/>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b="1">
                <a:cs typeface="Franklin Gothic Book" charset="0"/>
              </a:rPr>
              <a:t>Coal</a:t>
            </a:r>
            <a:r>
              <a:rPr lang="en-US">
                <a:latin typeface="Franklin Gothic Book" charset="0"/>
                <a:cs typeface="Franklin Gothic Book" charset="0"/>
              </a:rPr>
              <a:t> (to power trains, boats, factories, and mills)</a:t>
            </a:r>
          </a:p>
          <a:p>
            <a:pPr marL="425450" indent="-317500">
              <a:buSzPct val="45000"/>
              <a:buFont typeface="Wingdings" charset="0"/>
              <a:buChar char=""/>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b="1">
                <a:cs typeface="Franklin Gothic Book" charset="0"/>
              </a:rPr>
              <a:t>Oil</a:t>
            </a:r>
            <a:r>
              <a:rPr lang="en-US">
                <a:latin typeface="Franklin Gothic Book" charset="0"/>
                <a:cs typeface="Franklin Gothic Book" charset="0"/>
              </a:rPr>
              <a:t> drilling takes off in the West</a:t>
            </a:r>
          </a:p>
          <a:p>
            <a:pPr marL="431800" indent="-311150">
              <a:buClrTx/>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a:latin typeface="Franklin Gothic Book" charset="0"/>
              <a:cs typeface="Franklin Gothic Book" charset="0"/>
            </a:endParaRPr>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9113" y="2797175"/>
            <a:ext cx="1639887" cy="20494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6148" name="AutoShape 4"/>
          <p:cNvSpPr>
            <a:spLocks noChangeArrowheads="1"/>
          </p:cNvSpPr>
          <p:nvPr/>
        </p:nvSpPr>
        <p:spPr bwMode="auto">
          <a:xfrm>
            <a:off x="3932238" y="3336925"/>
            <a:ext cx="1371600" cy="685800"/>
          </a:xfrm>
          <a:prstGeom prst="rightArrow">
            <a:avLst>
              <a:gd name="adj1" fmla="val 50000"/>
              <a:gd name="adj2" fmla="val 50000"/>
            </a:avLst>
          </a:prstGeom>
          <a:solidFill>
            <a:srgbClr val="99CCFF">
              <a:alpha val="0"/>
            </a:srgbClr>
          </a:solidFill>
          <a:ln w="9360" cap="sq">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pic>
        <p:nvPicPr>
          <p:cNvPr id="61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8238" y="2743200"/>
            <a:ext cx="1984375" cy="2057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614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xit" fill="hold" nodeType="clickEffect">
                                  <p:stCondLst>
                                    <p:cond delay="0"/>
                                  </p:stCondLst>
                                  <p:childTnLst>
                                    <p:set>
                                      <p:cBhvr additive="repl">
                                        <p:cTn id="10" dur="1" fill="hold">
                                          <p:stCondLst>
                                            <p:cond delay="0"/>
                                          </p:stCondLst>
                                        </p:cTn>
                                        <p:tgtEl>
                                          <p:spTgt spid="6147"/>
                                        </p:tgtEl>
                                        <p:attrNameLst>
                                          <p:attrName>style.visibility</p:attrName>
                                        </p:attrNameLst>
                                      </p:cBhvr>
                                      <p:to>
                                        <p:strVal val="hidden"/>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xit" fill="hold" grpId="0" nodeType="clickEffect">
                                  <p:stCondLst>
                                    <p:cond delay="0"/>
                                  </p:stCondLst>
                                  <p:childTnLst>
                                    <p:set>
                                      <p:cBhvr additive="repl">
                                        <p:cTn id="14" dur="1" fill="hold">
                                          <p:stCondLst>
                                            <p:cond delay="0"/>
                                          </p:stCondLst>
                                        </p:cTn>
                                        <p:tgtEl>
                                          <p:spTgt spid="6148"/>
                                        </p:tgtEl>
                                        <p:attrNameLst>
                                          <p:attrName>style.visibility</p:attrName>
                                        </p:attrNameLst>
                                      </p:cBhvr>
                                      <p:to>
                                        <p:strVal val="hidden"/>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xit" fill="hold" nodeType="clickEffect">
                                  <p:stCondLst>
                                    <p:cond delay="0"/>
                                  </p:stCondLst>
                                  <p:childTnLst>
                                    <p:set>
                                      <p:cBhvr additive="repl">
                                        <p:cTn id="18" dur="1" fill="hold">
                                          <p:stCondLst>
                                            <p:cond delay="0"/>
                                          </p:stCondLst>
                                        </p:cTn>
                                        <p:tgtEl>
                                          <p:spTgt spid="6149"/>
                                        </p:tgtEl>
                                        <p:attrNameLst>
                                          <p:attrName>style.visibility</p:attrName>
                                        </p:attrNameLst>
                                      </p:cBhvr>
                                      <p:to>
                                        <p:strVal val="hidden"/>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fill="hold" nodeType="clickEffect">
                                  <p:stCondLst>
                                    <p:cond delay="0"/>
                                  </p:stCondLst>
                                  <p:childTnLst>
                                    <p:set>
                                      <p:cBhvr additive="repl">
                                        <p:cTn id="22" dur="1" fill="hold">
                                          <p:stCondLst>
                                            <p:cond delay="0"/>
                                          </p:stCondLst>
                                        </p:cTn>
                                        <p:tgtEl>
                                          <p:spTgt spid="6146">
                                            <p:txEl>
                                              <p:pRg st="2" end="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fill="hold" nodeType="clickEffect">
                                  <p:stCondLst>
                                    <p:cond delay="0"/>
                                  </p:stCondLst>
                                  <p:childTnLst>
                                    <p:set>
                                      <p:cBhvr additive="repl">
                                        <p:cTn id="26" dur="1" fill="hold">
                                          <p:stCondLst>
                                            <p:cond delay="0"/>
                                          </p:stCondLst>
                                        </p:cTn>
                                        <p:tgtEl>
                                          <p:spTgt spid="6146">
                                            <p:txEl>
                                              <p:pRg st="3" end="3"/>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fill="hold" nodeType="clickEffect">
                                  <p:stCondLst>
                                    <p:cond delay="0"/>
                                  </p:stCondLst>
                                  <p:childTnLst>
                                    <p:set>
                                      <p:cBhvr additive="repl">
                                        <p:cTn id="30" dur="1" fill="hold">
                                          <p:stCondLst>
                                            <p:cond delay="0"/>
                                          </p:stCondLst>
                                        </p:cTn>
                                        <p:tgtEl>
                                          <p:spTgt spid="6146">
                                            <p:txEl>
                                              <p:pRg st="4" end="4"/>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fill="hold" nodeType="clickEffect">
                                  <p:stCondLst>
                                    <p:cond delay="0"/>
                                  </p:stCondLst>
                                  <p:childTnLst>
                                    <p:set>
                                      <p:cBhvr additive="repl">
                                        <p:cTn id="34" dur="1" fill="hold">
                                          <p:stCondLst>
                                            <p:cond delay="0"/>
                                          </p:stCondLst>
                                        </p:cTn>
                                        <p:tgtEl>
                                          <p:spTgt spid="6146">
                                            <p:txEl>
                                              <p:pRg st="5" end="5"/>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fill="hold" nodeType="clickEffect">
                                  <p:stCondLst>
                                    <p:cond delay="0"/>
                                  </p:stCondLst>
                                  <p:childTnLst>
                                    <p:set>
                                      <p:cBhvr additive="repl">
                                        <p:cTn id="38" dur="1" fill="hold">
                                          <p:stCondLst>
                                            <p:cond delay="0"/>
                                          </p:stCondLst>
                                        </p:cTn>
                                        <p:tgtEl>
                                          <p:spTgt spid="614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503238" y="290513"/>
            <a:ext cx="9070975" cy="12858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In what new ways did these businesses operate?</a:t>
            </a:r>
          </a:p>
        </p:txBody>
      </p:sp>
      <p:sp>
        <p:nvSpPr>
          <p:cNvPr id="7170" name="Rectangle 2"/>
          <p:cNvSpPr>
            <a:spLocks noGrp="1" noChangeArrowheads="1"/>
          </p:cNvSpPr>
          <p:nvPr>
            <p:ph type="body" idx="1"/>
          </p:nvPr>
        </p:nvSpPr>
        <p:spPr>
          <a:xfrm>
            <a:off x="503238" y="1768475"/>
            <a:ext cx="9070975" cy="5457825"/>
          </a:xfrm>
          <a:ln/>
        </p:spPr>
        <p:txBody>
          <a:bodyPr/>
          <a:lstStyle/>
          <a:p>
            <a:pPr marL="431800" indent="-311150">
              <a:buClrTx/>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b="1">
                <a:cs typeface="Franklin Gothic Book" charset="0"/>
              </a:rPr>
              <a:t>Sweatshops</a:t>
            </a:r>
            <a:r>
              <a:rPr lang="en-US">
                <a:latin typeface="Franklin Gothic Book" charset="0"/>
                <a:cs typeface="Franklin Gothic Book" charset="0"/>
              </a:rPr>
              <a:t>:  factory with low wages, long working hours, and poor working conditions</a:t>
            </a:r>
          </a:p>
          <a:p>
            <a:pPr marL="431800" indent="-311150">
              <a:buClrTx/>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b="1">
                <a:cs typeface="Franklin Gothic Book" charset="0"/>
              </a:rPr>
              <a:t>Company towns</a:t>
            </a:r>
            <a:r>
              <a:rPr lang="en-US">
                <a:latin typeface="Franklin Gothic Book" charset="0"/>
                <a:cs typeface="Franklin Gothic Book" charset="0"/>
              </a:rPr>
              <a:t>:  when one major company dominated the surrounding area where its workers lived </a:t>
            </a:r>
          </a:p>
          <a:p>
            <a:pPr marL="1484313" lvl="1" indent="-568325">
              <a:buFont typeface="Times New Roman" charset="0"/>
              <a:buChar char="–"/>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sz="3200">
                <a:latin typeface="Franklin Gothic Book" charset="0"/>
                <a:cs typeface="Franklin Gothic Book" charset="0"/>
              </a:rPr>
              <a:t>Company-owned housing  </a:t>
            </a:r>
          </a:p>
          <a:p>
            <a:pPr marL="1484313" lvl="1" indent="-568325">
              <a:buFont typeface="Times New Roman" charset="0"/>
              <a:buChar char="–"/>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sz="3200">
                <a:latin typeface="Franklin Gothic Book" charset="0"/>
                <a:cs typeface="Franklin Gothic Book" charset="0"/>
              </a:rPr>
              <a:t>Workers paid in “scrip” that could be used at the company-owned store</a:t>
            </a:r>
          </a:p>
          <a:p>
            <a:pPr marL="1484313" lvl="1" indent="-568325">
              <a:buFont typeface="Times New Roman" charset="0"/>
              <a:buChar char="–"/>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sz="3200">
                <a:latin typeface="Franklin Gothic Book" charset="0"/>
                <a:cs typeface="Franklin Gothic Book" charset="0"/>
              </a:rPr>
              <a:t>Example:  The town of Pullman, Illinois was built and owned by the Pullman Railroad Car Company</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717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717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1" fill="hold">
                                          <p:stCondLst>
                                            <p:cond delay="0"/>
                                          </p:stCondLst>
                                        </p:cTn>
                                        <p:tgtEl>
                                          <p:spTgt spid="7170">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fill="hold" nodeType="clickEffect">
                                  <p:stCondLst>
                                    <p:cond delay="0"/>
                                  </p:stCondLst>
                                  <p:childTnLst>
                                    <p:set>
                                      <p:cBhvr additive="repl">
                                        <p:cTn id="18" dur="1" fill="hold">
                                          <p:stCondLst>
                                            <p:cond delay="0"/>
                                          </p:stCondLst>
                                        </p:cTn>
                                        <p:tgtEl>
                                          <p:spTgt spid="7170">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fill="hold" nodeType="clickEffect">
                                  <p:stCondLst>
                                    <p:cond delay="0"/>
                                  </p:stCondLst>
                                  <p:childTnLst>
                                    <p:set>
                                      <p:cBhvr additive="repl">
                                        <p:cTn id="22" dur="1" fill="hold">
                                          <p:stCondLst>
                                            <p:cond delay="0"/>
                                          </p:stCondLst>
                                        </p:cTn>
                                        <p:tgtEl>
                                          <p:spTgt spid="717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503238" y="301625"/>
            <a:ext cx="9070975" cy="1262063"/>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How was the nation's economy run?</a:t>
            </a:r>
          </a:p>
        </p:txBody>
      </p:sp>
      <p:sp>
        <p:nvSpPr>
          <p:cNvPr id="8194" name="Rectangle 2"/>
          <p:cNvSpPr>
            <a:spLocks noGrp="1" noChangeArrowheads="1"/>
          </p:cNvSpPr>
          <p:nvPr>
            <p:ph type="body" idx="1"/>
          </p:nvPr>
        </p:nvSpPr>
        <p:spPr>
          <a:xfrm>
            <a:off x="503238" y="1768475"/>
            <a:ext cx="9070975" cy="6005513"/>
          </a:xfrm>
          <a:ln/>
        </p:spPr>
        <p:txBody>
          <a:bodyPr/>
          <a:lstStyle/>
          <a:p>
            <a:pPr marL="431800" indent="-311150">
              <a:buClrTx/>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a:latin typeface="Franklin Gothic Book" charset="0"/>
                <a:cs typeface="Franklin Gothic Book" charset="0"/>
              </a:rPr>
              <a:t>Expansion of </a:t>
            </a:r>
            <a:r>
              <a:rPr lang="en-US" b="1">
                <a:cs typeface="Franklin Gothic Book" charset="0"/>
              </a:rPr>
              <a:t>capitalism</a:t>
            </a:r>
            <a:r>
              <a:rPr lang="en-US">
                <a:latin typeface="Franklin Gothic Book" charset="0"/>
                <a:cs typeface="Franklin Gothic Book" charset="0"/>
              </a:rPr>
              <a:t>:  economic system in which businesses are privately owned, run to make a profit, and compete in a free marketplace </a:t>
            </a:r>
          </a:p>
          <a:p>
            <a:pPr marL="425450" indent="-317500">
              <a:buSzPct val="45000"/>
              <a:buFont typeface="Wingdings" charset="0"/>
              <a:buChar char=""/>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a:latin typeface="Franklin Gothic Book" charset="0"/>
                <a:cs typeface="Franklin Gothic Book" charset="0"/>
              </a:rPr>
              <a:t>Cost of goods, services, and wages is determined by laws of supply and demand</a:t>
            </a:r>
          </a:p>
          <a:p>
            <a:pPr marL="425450" indent="-317500">
              <a:buSzPct val="45000"/>
              <a:buFont typeface="Wingdings" charset="0"/>
              <a:buChar char=""/>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a:latin typeface="Franklin Gothic Book" charset="0"/>
                <a:cs typeface="Franklin Gothic Book" charset="0"/>
              </a:rPr>
              <a:t>Business leaders took advantage of a lack of government regulation (</a:t>
            </a:r>
            <a:r>
              <a:rPr lang="en-US" b="1" i="1">
                <a:cs typeface="Franklin Gothic Book" charset="0"/>
              </a:rPr>
              <a:t>laissez-faire </a:t>
            </a:r>
            <a:r>
              <a:rPr lang="en-US" b="1">
                <a:cs typeface="Franklin Gothic Book" charset="0"/>
              </a:rPr>
              <a:t>capitalism</a:t>
            </a:r>
            <a:r>
              <a:rPr lang="en-US" i="1">
                <a:latin typeface="Franklin Gothic Book" charset="0"/>
                <a:cs typeface="Franklin Gothic Book" charset="0"/>
              </a:rPr>
              <a:t>)</a:t>
            </a:r>
          </a:p>
          <a:p>
            <a:pPr marL="1484313" lvl="1" indent="-568325">
              <a:buFont typeface="Times New Roman" charset="0"/>
              <a:buChar char="–"/>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a:latin typeface="Franklin Gothic Book" charset="0"/>
                <a:cs typeface="Franklin Gothic Book" charset="0"/>
              </a:rPr>
              <a:t>They created </a:t>
            </a:r>
            <a:r>
              <a:rPr lang="en-US" b="1">
                <a:cs typeface="Franklin Gothic Book" charset="0"/>
              </a:rPr>
              <a:t>trusts</a:t>
            </a:r>
            <a:r>
              <a:rPr lang="en-US">
                <a:latin typeface="Franklin Gothic Book" charset="0"/>
                <a:cs typeface="Franklin Gothic Book" charset="0"/>
              </a:rPr>
              <a:t> (where several large corporations combine to dominate an industry) </a:t>
            </a:r>
          </a:p>
          <a:p>
            <a:pPr marL="1484313" lvl="1" indent="-568325">
              <a:buFont typeface="Times New Roman" charset="0"/>
              <a:buChar char="–"/>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a:latin typeface="Franklin Gothic Book" charset="0"/>
                <a:cs typeface="Franklin Gothic Book" charset="0"/>
              </a:rPr>
              <a:t>This allowed them eliminate competitors and keep costs (such as wages) very low.</a:t>
            </a:r>
          </a:p>
          <a:p>
            <a:pPr marL="431800" indent="-311150">
              <a:buClrTx/>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a:latin typeface="Franklin Gothic Book" charset="0"/>
              <a:cs typeface="Franklin Gothic Book"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819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819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1" fill="hold">
                                          <p:stCondLst>
                                            <p:cond delay="0"/>
                                          </p:stCondLst>
                                        </p:cTn>
                                        <p:tgtEl>
                                          <p:spTgt spid="8194">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fill="hold" nodeType="clickEffect">
                                  <p:stCondLst>
                                    <p:cond delay="0"/>
                                  </p:stCondLst>
                                  <p:childTnLst>
                                    <p:set>
                                      <p:cBhvr additive="repl">
                                        <p:cTn id="18" dur="1" fill="hold">
                                          <p:stCondLst>
                                            <p:cond delay="0"/>
                                          </p:stCondLst>
                                        </p:cTn>
                                        <p:tgtEl>
                                          <p:spTgt spid="8194">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fill="hold" nodeType="clickEffect">
                                  <p:stCondLst>
                                    <p:cond delay="0"/>
                                  </p:stCondLst>
                                  <p:childTnLst>
                                    <p:set>
                                      <p:cBhvr additive="repl">
                                        <p:cTn id="22" dur="1" fill="hold">
                                          <p:stCondLst>
                                            <p:cond delay="0"/>
                                          </p:stCondLst>
                                        </p:cTn>
                                        <p:tgtEl>
                                          <p:spTgt spid="819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7" name="Text Box 1"/>
          <p:cNvSpPr txBox="1">
            <a:spLocks noChangeArrowheads="1"/>
          </p:cNvSpPr>
          <p:nvPr/>
        </p:nvSpPr>
        <p:spPr bwMode="auto">
          <a:xfrm>
            <a:off x="503238" y="301625"/>
            <a:ext cx="9069387" cy="1260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9pPr>
          </a:lstStyle>
          <a:p>
            <a:pPr algn="ctr">
              <a:buClrTx/>
              <a:buFontTx/>
              <a:buNone/>
            </a:pPr>
            <a:r>
              <a:rPr lang="en-US" sz="3600"/>
              <a:t>Who were the “winners” of the Gilded Age?</a:t>
            </a:r>
            <a:br>
              <a:rPr lang="en-US" sz="3600"/>
            </a:br>
            <a:endParaRPr lang="en-US" sz="3600"/>
          </a:p>
        </p:txBody>
      </p:sp>
      <p:sp>
        <p:nvSpPr>
          <p:cNvPr id="9218" name="Text Box 2"/>
          <p:cNvSpPr txBox="1">
            <a:spLocks noChangeArrowheads="1"/>
          </p:cNvSpPr>
          <p:nvPr/>
        </p:nvSpPr>
        <p:spPr bwMode="auto">
          <a:xfrm>
            <a:off x="228600" y="1143000"/>
            <a:ext cx="9601200"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2808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ＭＳ Ｐゴシック" charset="0"/>
                <a:cs typeface="Arial Unicode M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ＭＳ Ｐゴシック" charset="0"/>
                <a:cs typeface="Arial Unicode M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ＭＳ Ｐゴシック" charset="0"/>
                <a:cs typeface="Arial Unicode M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ＭＳ Ｐゴシック" charset="0"/>
                <a:cs typeface="Arial Unicode M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ＭＳ Ｐゴシック" charset="0"/>
                <a:cs typeface="Arial Unicode MS" charset="0"/>
              </a:defRPr>
            </a:lvl9pPr>
          </a:lstStyle>
          <a:p>
            <a:pPr>
              <a:spcAft>
                <a:spcPts val="1413"/>
              </a:spcAft>
              <a:buClrTx/>
              <a:buFontTx/>
              <a:buNone/>
            </a:pPr>
            <a:r>
              <a:rPr lang="en-US" sz="3600">
                <a:latin typeface="Franklin Gothic Book" charset="0"/>
                <a:cs typeface="Franklin Gothic Book" charset="0"/>
              </a:rPr>
              <a:t>Due to their ruthless business tactics and great wealth, these men were called </a:t>
            </a:r>
            <a:r>
              <a:rPr lang="en-US" sz="3200" b="1">
                <a:cs typeface="Franklin Gothic Book" charset="0"/>
              </a:rPr>
              <a:t>“Robber Barons”</a:t>
            </a:r>
          </a:p>
        </p:txBody>
      </p:sp>
      <p:sp>
        <p:nvSpPr>
          <p:cNvPr id="9219" name="Text Box 3"/>
          <p:cNvSpPr txBox="1">
            <a:spLocks noChangeArrowheads="1"/>
          </p:cNvSpPr>
          <p:nvPr/>
        </p:nvSpPr>
        <p:spPr bwMode="auto">
          <a:xfrm>
            <a:off x="7040563" y="2651125"/>
            <a:ext cx="2560637" cy="1463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28080" rIns="0" bIns="0"/>
          <a:lstStyle>
            <a:lvl1pPr marL="342900" indent="-33020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9pPr>
          </a:lstStyle>
          <a:p>
            <a:pPr>
              <a:spcAft>
                <a:spcPts val="1413"/>
              </a:spcAft>
              <a:buClrTx/>
              <a:buFontTx/>
              <a:buNone/>
            </a:pPr>
            <a:r>
              <a:rPr lang="en-US" sz="3200"/>
              <a:t>     Cornelius   Vanderbilt:     Raildroads</a:t>
            </a:r>
          </a:p>
        </p:txBody>
      </p:sp>
      <p:sp>
        <p:nvSpPr>
          <p:cNvPr id="9220" name="Text Box 4"/>
          <p:cNvSpPr txBox="1">
            <a:spLocks noChangeArrowheads="1"/>
          </p:cNvSpPr>
          <p:nvPr/>
        </p:nvSpPr>
        <p:spPr bwMode="auto">
          <a:xfrm>
            <a:off x="7315200" y="5181600"/>
            <a:ext cx="2514600" cy="190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28080" rIns="0" bIns="0"/>
          <a:lstStyle>
            <a:lvl1pPr marL="342900" indent="-33020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9pPr>
          </a:lstStyle>
          <a:p>
            <a:pPr>
              <a:spcAft>
                <a:spcPts val="1413"/>
              </a:spcAft>
              <a:buClrTx/>
              <a:buFontTx/>
              <a:buNone/>
            </a:pPr>
            <a:r>
              <a:rPr lang="en-US" sz="3200"/>
              <a:t>J.P. Morgan:</a:t>
            </a:r>
          </a:p>
          <a:p>
            <a:pPr>
              <a:spcAft>
                <a:spcPts val="1413"/>
              </a:spcAft>
              <a:buClrTx/>
              <a:buFontTx/>
              <a:buNone/>
            </a:pPr>
            <a:r>
              <a:rPr lang="en-US" sz="3200"/>
              <a:t>U.S. Steel and banking</a:t>
            </a:r>
          </a:p>
        </p:txBody>
      </p:sp>
      <p:sp>
        <p:nvSpPr>
          <p:cNvPr id="9221" name="Text Box 5"/>
          <p:cNvSpPr txBox="1">
            <a:spLocks noChangeArrowheads="1"/>
          </p:cNvSpPr>
          <p:nvPr/>
        </p:nvSpPr>
        <p:spPr bwMode="auto">
          <a:xfrm>
            <a:off x="274638" y="5303838"/>
            <a:ext cx="2651125" cy="2103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28080" rIns="0" bIns="0"/>
          <a:lstStyle>
            <a:lvl1pPr marL="342900" indent="-33020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9pPr>
          </a:lstStyle>
          <a:p>
            <a:pPr>
              <a:spcAft>
                <a:spcPts val="1413"/>
              </a:spcAft>
              <a:buClrTx/>
              <a:buFontTx/>
              <a:buNone/>
            </a:pPr>
            <a:r>
              <a:rPr lang="en-US" sz="2800"/>
              <a:t>     </a:t>
            </a:r>
            <a:r>
              <a:rPr lang="en-US" sz="3200"/>
              <a:t>Andrew Carnegie: </a:t>
            </a:r>
          </a:p>
          <a:p>
            <a:pPr>
              <a:spcAft>
                <a:spcPts val="1413"/>
              </a:spcAft>
              <a:buClrTx/>
              <a:buFontTx/>
              <a:buNone/>
            </a:pPr>
            <a:r>
              <a:rPr lang="en-US" sz="3200"/>
              <a:t>   Carnegie      Steel</a:t>
            </a:r>
          </a:p>
        </p:txBody>
      </p:sp>
      <p:sp>
        <p:nvSpPr>
          <p:cNvPr id="9222" name="Text Box 6"/>
          <p:cNvSpPr txBox="1">
            <a:spLocks noChangeArrowheads="1"/>
          </p:cNvSpPr>
          <p:nvPr/>
        </p:nvSpPr>
        <p:spPr bwMode="auto">
          <a:xfrm>
            <a:off x="92075" y="2743200"/>
            <a:ext cx="2378075"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28080" rIns="0" bIns="0"/>
          <a:lstStyle>
            <a:lvl1pPr marL="342900" indent="-33020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a:solidFill>
                  <a:srgbClr val="000000"/>
                </a:solidFill>
                <a:latin typeface="Arial" charset="0"/>
                <a:ea typeface="ＭＳ Ｐゴシック" charset="0"/>
                <a:cs typeface="Arial Unicode MS" charset="0"/>
              </a:defRPr>
            </a:lvl9pPr>
          </a:lstStyle>
          <a:p>
            <a:pPr>
              <a:spcAft>
                <a:spcPts val="1413"/>
              </a:spcAft>
              <a:buClrTx/>
              <a:buFontTx/>
              <a:buNone/>
            </a:pPr>
            <a:r>
              <a:rPr lang="en-US" sz="3200"/>
              <a:t>     John D. Rockefeller</a:t>
            </a:r>
          </a:p>
          <a:p>
            <a:pPr>
              <a:spcAft>
                <a:spcPts val="1413"/>
              </a:spcAft>
              <a:buClrTx/>
              <a:buFontTx/>
              <a:buNone/>
            </a:pPr>
            <a:r>
              <a:rPr lang="en-US" sz="3200"/>
              <a:t> Standard Oil</a:t>
            </a:r>
          </a:p>
        </p:txBody>
      </p:sp>
      <p:pic>
        <p:nvPicPr>
          <p:cNvPr id="922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0638" y="3341688"/>
            <a:ext cx="4692650" cy="33337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922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922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1" fill="hold">
                                          <p:stCondLst>
                                            <p:cond delay="0"/>
                                          </p:stCondLst>
                                        </p:cTn>
                                        <p:tgtEl>
                                          <p:spTgt spid="921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fill="hold" nodeType="clickEffect">
                                  <p:stCondLst>
                                    <p:cond delay="0"/>
                                  </p:stCondLst>
                                  <p:childTnLst>
                                    <p:set>
                                      <p:cBhvr additive="repl">
                                        <p:cTn id="18" dur="1" fill="hold">
                                          <p:stCondLst>
                                            <p:cond delay="0"/>
                                          </p:stCondLst>
                                        </p:cTn>
                                        <p:tgtEl>
                                          <p:spTgt spid="922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fill="hold" nodeType="clickEffect">
                                  <p:stCondLst>
                                    <p:cond delay="0"/>
                                  </p:stCondLst>
                                  <p:childTnLst>
                                    <p:set>
                                      <p:cBhvr additive="repl">
                                        <p:cTn id="22" dur="1" fill="hold">
                                          <p:stCondLst>
                                            <p:cond delay="0"/>
                                          </p:stCondLst>
                                        </p:cTn>
                                        <p:tgtEl>
                                          <p:spTgt spid="922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fill="hold" nodeType="clickEffect">
                                  <p:stCondLst>
                                    <p:cond delay="0"/>
                                  </p:stCondLst>
                                  <p:childTnLst>
                                    <p:set>
                                      <p:cBhvr additive="repl">
                                        <p:cTn id="26" dur="1" fill="hold">
                                          <p:stCondLst>
                                            <p:cond delay="0"/>
                                          </p:stCondLst>
                                        </p:cTn>
                                        <p:tgtEl>
                                          <p:spTgt spid="92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503238" y="301625"/>
            <a:ext cx="9063037" cy="88741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b="1"/>
              <a:t>Justifying their wealth...</a:t>
            </a:r>
          </a:p>
        </p:txBody>
      </p:sp>
      <p:sp>
        <p:nvSpPr>
          <p:cNvPr id="10242" name="Rectangle 2"/>
          <p:cNvSpPr>
            <a:spLocks noGrp="1" noChangeArrowheads="1"/>
          </p:cNvSpPr>
          <p:nvPr>
            <p:ph type="body" idx="1"/>
          </p:nvPr>
        </p:nvSpPr>
        <p:spPr>
          <a:xfrm>
            <a:off x="365125" y="1768475"/>
            <a:ext cx="4422775" cy="4981575"/>
          </a:xfrm>
          <a:ln/>
        </p:spPr>
        <p:txBody>
          <a:bodyPr/>
          <a:lstStyle/>
          <a:p>
            <a:pPr indent="-336550">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b="1" dirty="0"/>
              <a:t>Andrew Carnegie's </a:t>
            </a:r>
            <a:r>
              <a:rPr lang="en-US" b="1" i="1" dirty="0"/>
              <a:t>Gospel of Wealth</a:t>
            </a:r>
          </a:p>
          <a:p>
            <a:pPr marL="554038" indent="-547688">
              <a:buSzPct val="45000"/>
              <a:buFont typeface="Wingdings" charset="0"/>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dirty="0"/>
              <a:t>Article he wrote in 1899</a:t>
            </a:r>
          </a:p>
          <a:p>
            <a:pPr marL="554038" indent="-547688">
              <a:buSzPct val="45000"/>
              <a:buFont typeface="Wingdings" charset="0"/>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dirty="0"/>
              <a:t>Unrestrained capitalism will </a:t>
            </a:r>
            <a:r>
              <a:rPr lang="en-US" u="sng" dirty="0"/>
              <a:t>reward the best and most virtuous people</a:t>
            </a:r>
          </a:p>
          <a:p>
            <a:pPr marL="554038" indent="-547688">
              <a:buSzPct val="45000"/>
              <a:buFont typeface="Wingdings" charset="0"/>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u="sng" dirty="0"/>
              <a:t>They should use their great wealth to benefit society</a:t>
            </a:r>
          </a:p>
          <a:p>
            <a:pPr marL="554038" indent="-547688">
              <a:buSzPct val="45000"/>
              <a:buFont typeface="Wingdings" charset="0"/>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dirty="0"/>
              <a:t>Implies that poverty is the result of a character flaw</a:t>
            </a:r>
          </a:p>
        </p:txBody>
      </p:sp>
      <p:sp>
        <p:nvSpPr>
          <p:cNvPr id="10243" name="Rectangle 3"/>
          <p:cNvSpPr>
            <a:spLocks noGrp="1" noChangeArrowheads="1"/>
          </p:cNvSpPr>
          <p:nvPr>
            <p:ph type="body" idx="2"/>
          </p:nvPr>
        </p:nvSpPr>
        <p:spPr>
          <a:xfrm>
            <a:off x="5394325" y="1768475"/>
            <a:ext cx="4422775" cy="4981575"/>
          </a:xfrm>
          <a:ln/>
        </p:spPr>
        <p:txBody>
          <a:bodyPr/>
          <a:lstStyle/>
          <a:p>
            <a:pPr indent="-336550">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400" b="1" dirty="0">
                <a:cs typeface="Arial" charset="0"/>
              </a:rPr>
              <a:t>John D. Rockefeller</a:t>
            </a:r>
            <a:r>
              <a:rPr lang="en-US" sz="2400" dirty="0">
                <a:cs typeface="Arial" charset="0"/>
              </a:rPr>
              <a:t>:</a:t>
            </a:r>
          </a:p>
          <a:p>
            <a:pPr indent="-336550">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400" i="1" dirty="0">
                <a:cs typeface="Arial" charset="0"/>
              </a:rPr>
              <a:t>"I believe the power to make money is a gift of God . . . to be developed and used to the best of our ability for the good of mankind. Having been endowed with the gift I possess, I believe it is my duty to make money and still more money, and to use the money I make for the good of my fellow man according to the dictates of my conscience."</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024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1024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1" fill="hold">
                                          <p:stCondLst>
                                            <p:cond delay="0"/>
                                          </p:stCondLst>
                                        </p:cTn>
                                        <p:tgtEl>
                                          <p:spTgt spid="1024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fill="hold" nodeType="clickEffect">
                                  <p:stCondLst>
                                    <p:cond delay="0"/>
                                  </p:stCondLst>
                                  <p:childTnLst>
                                    <p:set>
                                      <p:cBhvr additive="repl">
                                        <p:cTn id="18" dur="1" fill="hold">
                                          <p:stCondLst>
                                            <p:cond delay="0"/>
                                          </p:stCondLst>
                                        </p:cTn>
                                        <p:tgtEl>
                                          <p:spTgt spid="10242">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fill="hold" nodeType="clickEffect">
                                  <p:stCondLst>
                                    <p:cond delay="0"/>
                                  </p:stCondLst>
                                  <p:childTnLst>
                                    <p:set>
                                      <p:cBhvr additive="repl">
                                        <p:cTn id="22" dur="1" fill="hold">
                                          <p:stCondLst>
                                            <p:cond delay="0"/>
                                          </p:stCondLst>
                                        </p:cTn>
                                        <p:tgtEl>
                                          <p:spTgt spid="10242">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fill="hold" nodeType="clickEffect">
                                  <p:stCondLst>
                                    <p:cond delay="0"/>
                                  </p:stCondLst>
                                  <p:childTnLst>
                                    <p:set>
                                      <p:cBhvr additive="repl">
                                        <p:cTn id="2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fill="hold" nodeType="clickEffect">
                                  <p:stCondLst>
                                    <p:cond delay="0"/>
                                  </p:stCondLst>
                                  <p:childTnLst>
                                    <p:set>
                                      <p:cBhvr additive="repl">
                                        <p:cTn id="30"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468312" y="122237"/>
            <a:ext cx="9061450" cy="979488"/>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u="sng" dirty="0"/>
              <a:t>Social Darwinism</a:t>
            </a:r>
          </a:p>
        </p:txBody>
      </p:sp>
      <p:sp>
        <p:nvSpPr>
          <p:cNvPr id="11266" name="Rectangle 2"/>
          <p:cNvSpPr>
            <a:spLocks noGrp="1" noChangeArrowheads="1"/>
          </p:cNvSpPr>
          <p:nvPr>
            <p:ph type="body" idx="1"/>
          </p:nvPr>
        </p:nvSpPr>
        <p:spPr>
          <a:xfrm>
            <a:off x="503238" y="1768475"/>
            <a:ext cx="3703637" cy="5454650"/>
          </a:xfrm>
          <a:ln/>
        </p:spPr>
        <p:txBody>
          <a:bodyPr/>
          <a:lstStyle/>
          <a:p>
            <a:pPr indent="-338138">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3200" dirty="0"/>
          </a:p>
          <a:p>
            <a:pPr indent="-338138">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3200" dirty="0"/>
          </a:p>
          <a:p>
            <a:pPr indent="-338138">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3200" dirty="0"/>
          </a:p>
          <a:p>
            <a:pPr indent="-338138">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3200" dirty="0"/>
          </a:p>
          <a:p>
            <a:pPr indent="-338138">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3200" dirty="0"/>
          </a:p>
          <a:p>
            <a:pPr indent="-338138">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3200" dirty="0"/>
          </a:p>
          <a:p>
            <a:pPr indent="-338138">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3200" dirty="0"/>
          </a:p>
          <a:p>
            <a:pPr indent="-338138" algn="ctr">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3200" dirty="0" smtClean="0"/>
              <a:t>Herbert </a:t>
            </a:r>
            <a:r>
              <a:rPr lang="en-US" sz="3200" dirty="0"/>
              <a:t>Spencer</a:t>
            </a:r>
          </a:p>
          <a:p>
            <a:pPr indent="-338138" algn="ctr">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t>Influential British philosopher from the late 1800's</a:t>
            </a:r>
          </a:p>
        </p:txBody>
      </p:sp>
      <p:sp>
        <p:nvSpPr>
          <p:cNvPr id="11267" name="Rectangle 3"/>
          <p:cNvSpPr>
            <a:spLocks noGrp="1" noChangeArrowheads="1"/>
          </p:cNvSpPr>
          <p:nvPr>
            <p:ph type="body" idx="2"/>
          </p:nvPr>
        </p:nvSpPr>
        <p:spPr>
          <a:xfrm>
            <a:off x="4430712" y="1112837"/>
            <a:ext cx="5257800" cy="5761037"/>
          </a:xfrm>
          <a:ln/>
        </p:spPr>
        <p:txBody>
          <a:bodyPr/>
          <a:lstStyle/>
          <a:p>
            <a:pPr marL="555625" indent="-555625">
              <a:buSzPct val="45000"/>
              <a:buFont typeface="Wingdings" charset="0"/>
              <a:buChar char=""/>
              <a:tabLst>
                <a:tab pos="555625" algn="l"/>
                <a:tab pos="668338" algn="l"/>
                <a:tab pos="1125538" algn="l"/>
                <a:tab pos="1582738" algn="l"/>
                <a:tab pos="2039938" algn="l"/>
                <a:tab pos="2497138" algn="l"/>
                <a:tab pos="2954338" algn="l"/>
                <a:tab pos="3411538" algn="l"/>
                <a:tab pos="3868738" algn="l"/>
                <a:tab pos="4325938" algn="l"/>
                <a:tab pos="4783138" algn="l"/>
                <a:tab pos="5240338" algn="l"/>
                <a:tab pos="5697538" algn="l"/>
                <a:tab pos="6154738" algn="l"/>
                <a:tab pos="6611938" algn="l"/>
                <a:tab pos="7069138" algn="l"/>
                <a:tab pos="7526338" algn="l"/>
                <a:tab pos="7983538" algn="l"/>
                <a:tab pos="8440738" algn="l"/>
                <a:tab pos="8897938" algn="l"/>
                <a:tab pos="9355138" algn="l"/>
              </a:tabLst>
            </a:pPr>
            <a:r>
              <a:rPr lang="en-US" sz="3200" dirty="0"/>
              <a:t>The idea that “survival of the fittest” applied to human society</a:t>
            </a:r>
          </a:p>
          <a:p>
            <a:pPr marL="555625" indent="-555625">
              <a:buSzPct val="45000"/>
              <a:buFont typeface="Wingdings" charset="0"/>
              <a:buChar char=""/>
              <a:tabLst>
                <a:tab pos="555625" algn="l"/>
                <a:tab pos="668338" algn="l"/>
                <a:tab pos="1125538" algn="l"/>
                <a:tab pos="1582738" algn="l"/>
                <a:tab pos="2039938" algn="l"/>
                <a:tab pos="2497138" algn="l"/>
                <a:tab pos="2954338" algn="l"/>
                <a:tab pos="3411538" algn="l"/>
                <a:tab pos="3868738" algn="l"/>
                <a:tab pos="4325938" algn="l"/>
                <a:tab pos="4783138" algn="l"/>
                <a:tab pos="5240338" algn="l"/>
                <a:tab pos="5697538" algn="l"/>
                <a:tab pos="6154738" algn="l"/>
                <a:tab pos="6611938" algn="l"/>
                <a:tab pos="7069138" algn="l"/>
                <a:tab pos="7526338" algn="l"/>
                <a:tab pos="7983538" algn="l"/>
                <a:tab pos="8440738" algn="l"/>
                <a:tab pos="8897938" algn="l"/>
                <a:tab pos="9355138" algn="l"/>
              </a:tabLst>
            </a:pPr>
            <a:r>
              <a:rPr lang="en-US" sz="3200" u="sng" dirty="0"/>
              <a:t>Human society advances when its “fittest members” are allowed to thrive</a:t>
            </a:r>
          </a:p>
          <a:p>
            <a:pPr marL="555625" indent="-555625">
              <a:buSzPct val="45000"/>
              <a:buFont typeface="Wingdings" charset="0"/>
              <a:buChar char=""/>
              <a:tabLst>
                <a:tab pos="555625" algn="l"/>
                <a:tab pos="668338" algn="l"/>
                <a:tab pos="1125538" algn="l"/>
                <a:tab pos="1582738" algn="l"/>
                <a:tab pos="2039938" algn="l"/>
                <a:tab pos="2497138" algn="l"/>
                <a:tab pos="2954338" algn="l"/>
                <a:tab pos="3411538" algn="l"/>
                <a:tab pos="3868738" algn="l"/>
                <a:tab pos="4325938" algn="l"/>
                <a:tab pos="4783138" algn="l"/>
                <a:tab pos="5240338" algn="l"/>
                <a:tab pos="5697538" algn="l"/>
                <a:tab pos="6154738" algn="l"/>
                <a:tab pos="6611938" algn="l"/>
                <a:tab pos="7069138" algn="l"/>
                <a:tab pos="7526338" algn="l"/>
                <a:tab pos="7983538" algn="l"/>
                <a:tab pos="8440738" algn="l"/>
                <a:tab pos="8897938" algn="l"/>
                <a:tab pos="9355138" algn="l"/>
              </a:tabLst>
            </a:pPr>
            <a:r>
              <a:rPr lang="en-US" sz="3200" dirty="0"/>
              <a:t>“Fitness” is determined by inherited characteristics</a:t>
            </a:r>
          </a:p>
          <a:p>
            <a:pPr marL="555625" indent="-555625">
              <a:buSzPct val="45000"/>
              <a:buFont typeface="Wingdings" charset="0"/>
              <a:buChar char=""/>
              <a:tabLst>
                <a:tab pos="555625" algn="l"/>
                <a:tab pos="668338" algn="l"/>
                <a:tab pos="1125538" algn="l"/>
                <a:tab pos="1582738" algn="l"/>
                <a:tab pos="2039938" algn="l"/>
                <a:tab pos="2497138" algn="l"/>
                <a:tab pos="2954338" algn="l"/>
                <a:tab pos="3411538" algn="l"/>
                <a:tab pos="3868738" algn="l"/>
                <a:tab pos="4325938" algn="l"/>
                <a:tab pos="4783138" algn="l"/>
                <a:tab pos="5240338" algn="l"/>
                <a:tab pos="5697538" algn="l"/>
                <a:tab pos="6154738" algn="l"/>
                <a:tab pos="6611938" algn="l"/>
                <a:tab pos="7069138" algn="l"/>
                <a:tab pos="7526338" algn="l"/>
                <a:tab pos="7983538" algn="l"/>
                <a:tab pos="8440738" algn="l"/>
                <a:tab pos="8897938" algn="l"/>
                <a:tab pos="9355138" algn="l"/>
              </a:tabLst>
            </a:pPr>
            <a:r>
              <a:rPr lang="en-US" sz="3200" u="sng" dirty="0"/>
              <a:t>Gov't should not take any steps to support the “unfit”</a:t>
            </a:r>
          </a:p>
        </p:txBody>
      </p:sp>
      <p:pic>
        <p:nvPicPr>
          <p:cNvPr id="112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312" y="1265237"/>
            <a:ext cx="3108325" cy="46450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1267">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additive="repl">
                                        <p:cTn id="8" dur="1" fill="hold">
                                          <p:stCondLst>
                                            <p:cond delay="0"/>
                                          </p:stCondLst>
                                        </p:cTn>
                                        <p:tgtEl>
                                          <p:spTgt spid="11267">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additive="repl">
                                        <p:cTn id="10" dur="1" fill="hold">
                                          <p:stCondLst>
                                            <p:cond delay="0"/>
                                          </p:stCondLst>
                                        </p:cTn>
                                        <p:tgtEl>
                                          <p:spTgt spid="11267">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additive="repl">
                                        <p:cTn id="12"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Arial Unicode MS"/>
      </a:majorFont>
      <a:minorFont>
        <a:latin typeface="Arial"/>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ea typeface="ＭＳ Ｐゴシック"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ea typeface="ＭＳ Ｐゴシック"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43941</TotalTime>
  <Words>1276</Words>
  <Application>Microsoft Macintosh PowerPoint</Application>
  <PresentationFormat>Custom</PresentationFormat>
  <Paragraphs>153</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PowerPoint Presentation</vt:lpstr>
      <vt:lpstr>The Horatio Alger Question</vt:lpstr>
      <vt:lpstr>PowerPoint Presentation</vt:lpstr>
      <vt:lpstr>How was so much wealth created?</vt:lpstr>
      <vt:lpstr>In what new ways did these businesses operate?</vt:lpstr>
      <vt:lpstr>How was the nation's economy run?</vt:lpstr>
      <vt:lpstr>PowerPoint Presentation</vt:lpstr>
      <vt:lpstr>Justifying their wealth...</vt:lpstr>
      <vt:lpstr>Social Darwinism</vt:lpstr>
      <vt:lpstr>Images of the Gilded Age</vt:lpstr>
      <vt:lpstr>PowerPoint Presentation</vt:lpstr>
      <vt:lpstr>PowerPoint Presentation</vt:lpstr>
      <vt:lpstr>PowerPoint Presentation</vt:lpstr>
      <vt:lpstr>How did “The Other Half” Live?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Hine: Avondale Mills in Birmingham, AL (1910)</vt:lpstr>
      <vt:lpstr>PowerPoint Presentation</vt:lpstr>
      <vt:lpstr>PowerPoint Presentation</vt:lpstr>
      <vt:lpstr>Works Used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Horatio Alger Question</dc:title>
  <dc:subject/>
  <dc:creator/>
  <cp:keywords/>
  <dc:description/>
  <cp:lastModifiedBy>Dom Lambek</cp:lastModifiedBy>
  <cp:revision>13</cp:revision>
  <cp:lastPrinted>1601-01-01T00:00:00Z</cp:lastPrinted>
  <dcterms:created xsi:type="dcterms:W3CDTF">2011-11-13T22:58:33Z</dcterms:created>
  <dcterms:modified xsi:type="dcterms:W3CDTF">2017-12-04T12:53:58Z</dcterms:modified>
</cp:coreProperties>
</file>